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95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58" r:id="rId19"/>
    <p:sldId id="275" r:id="rId20"/>
    <p:sldId id="274" r:id="rId21"/>
    <p:sldId id="296" r:id="rId22"/>
    <p:sldId id="278" r:id="rId23"/>
    <p:sldId id="304" r:id="rId24"/>
    <p:sldId id="305" r:id="rId25"/>
    <p:sldId id="297" r:id="rId26"/>
    <p:sldId id="276" r:id="rId27"/>
    <p:sldId id="306" r:id="rId28"/>
    <p:sldId id="307" r:id="rId29"/>
    <p:sldId id="298" r:id="rId30"/>
    <p:sldId id="283" r:id="rId31"/>
    <p:sldId id="308" r:id="rId32"/>
    <p:sldId id="309" r:id="rId33"/>
    <p:sldId id="277" r:id="rId34"/>
    <p:sldId id="311" r:id="rId35"/>
    <p:sldId id="310" r:id="rId36"/>
    <p:sldId id="299" r:id="rId37"/>
    <p:sldId id="300" r:id="rId38"/>
    <p:sldId id="301" r:id="rId39"/>
    <p:sldId id="312" r:id="rId40"/>
    <p:sldId id="302" r:id="rId41"/>
    <p:sldId id="293" r:id="rId42"/>
    <p:sldId id="313" r:id="rId43"/>
    <p:sldId id="314" r:id="rId44"/>
    <p:sldId id="281" r:id="rId45"/>
    <p:sldId id="315" r:id="rId46"/>
    <p:sldId id="316" r:id="rId47"/>
    <p:sldId id="286" r:id="rId48"/>
    <p:sldId id="317" r:id="rId49"/>
    <p:sldId id="318" r:id="rId50"/>
    <p:sldId id="285" r:id="rId51"/>
    <p:sldId id="319" r:id="rId52"/>
    <p:sldId id="320" r:id="rId53"/>
    <p:sldId id="284" r:id="rId54"/>
    <p:sldId id="321" r:id="rId55"/>
    <p:sldId id="322" r:id="rId56"/>
    <p:sldId id="280" r:id="rId57"/>
    <p:sldId id="323" r:id="rId58"/>
    <p:sldId id="324" r:id="rId59"/>
    <p:sldId id="282" r:id="rId60"/>
    <p:sldId id="325" r:id="rId61"/>
    <p:sldId id="326" r:id="rId62"/>
    <p:sldId id="294" r:id="rId63"/>
    <p:sldId id="327" r:id="rId64"/>
    <p:sldId id="328" r:id="rId65"/>
    <p:sldId id="287" r:id="rId66"/>
    <p:sldId id="329" r:id="rId67"/>
    <p:sldId id="330" r:id="rId68"/>
    <p:sldId id="303" r:id="rId69"/>
    <p:sldId id="288" r:id="rId70"/>
    <p:sldId id="289" r:id="rId71"/>
    <p:sldId id="290" r:id="rId72"/>
    <p:sldId id="291" r:id="rId73"/>
    <p:sldId id="292" r:id="rId74"/>
    <p:sldId id="259" r:id="rId75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1" autoAdjust="0"/>
    <p:restoredTop sz="94654" autoAdjust="0"/>
  </p:normalViewPr>
  <p:slideViewPr>
    <p:cSldViewPr>
      <p:cViewPr varScale="1">
        <p:scale>
          <a:sx n="95" d="100"/>
          <a:sy n="95" d="100"/>
        </p:scale>
        <p:origin x="-708" y="3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Templateswise.c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3568" y="3758059"/>
            <a:ext cx="7772400" cy="75790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NAME OF PRESENTATION</a:t>
            </a:r>
            <a:endParaRPr lang="fr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227934"/>
            <a:ext cx="6400800" cy="59320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Company Name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8728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9000">
        <p:wipe/>
      </p:transition>
    </mc:Choice>
    <mc:Fallback xmlns="">
      <p:transition spd="slow" advTm="9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Templateswise.c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11760" y="205979"/>
            <a:ext cx="627504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Title</a:t>
            </a:r>
            <a:endParaRPr lang="fr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11760" y="1200151"/>
            <a:ext cx="6275040" cy="3394472"/>
          </a:xfrm>
        </p:spPr>
        <p:txBody>
          <a:bodyPr/>
          <a:lstStyle/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239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9000">
        <p:wipe/>
      </p:transition>
    </mc:Choice>
    <mc:Fallback xmlns="">
      <p:transition spd="slow" advTm="9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 - Templateswise.c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274340"/>
            <a:ext cx="8147248" cy="8572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552" y="1200151"/>
            <a:ext cx="8147248" cy="339447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dirty="0" err="1" smtClean="0"/>
              <a:t>Lorem</a:t>
            </a:r>
            <a:r>
              <a:rPr lang="en-US" noProof="0" dirty="0" smtClean="0"/>
              <a:t> </a:t>
            </a:r>
            <a:r>
              <a:rPr lang="en-US" noProof="0" dirty="0" err="1" smtClean="0"/>
              <a:t>ipsum</a:t>
            </a:r>
            <a:r>
              <a:rPr lang="en-US" noProof="0" dirty="0" smtClean="0"/>
              <a:t> dolor sit </a:t>
            </a:r>
            <a:r>
              <a:rPr lang="en-US" noProof="0" dirty="0" err="1" smtClean="0"/>
              <a:t>amet</a:t>
            </a:r>
            <a:r>
              <a:rPr lang="en-US" noProof="0" dirty="0" smtClean="0"/>
              <a:t>, </a:t>
            </a:r>
            <a:r>
              <a:rPr lang="en-US" noProof="0" dirty="0" err="1" smtClean="0"/>
              <a:t>consectetur</a:t>
            </a:r>
            <a:r>
              <a:rPr lang="en-US" noProof="0" dirty="0" smtClean="0"/>
              <a:t> </a:t>
            </a:r>
            <a:r>
              <a:rPr lang="en-US" noProof="0" dirty="0" err="1" smtClean="0"/>
              <a:t>adipisicing</a:t>
            </a:r>
            <a:r>
              <a:rPr lang="en-US" noProof="0" dirty="0" smtClean="0"/>
              <a:t> </a:t>
            </a:r>
            <a:r>
              <a:rPr lang="en-US" noProof="0" dirty="0" err="1" smtClean="0"/>
              <a:t>elit</a:t>
            </a:r>
            <a:r>
              <a:rPr lang="en-US" noProof="0" dirty="0" smtClean="0"/>
              <a:t>, </a:t>
            </a:r>
            <a:r>
              <a:rPr lang="en-US" noProof="0" dirty="0" err="1" smtClean="0"/>
              <a:t>sed</a:t>
            </a:r>
            <a:r>
              <a:rPr lang="en-US" noProof="0" dirty="0" smtClean="0"/>
              <a:t> do </a:t>
            </a:r>
            <a:r>
              <a:rPr lang="en-US" noProof="0" dirty="0" err="1" smtClean="0"/>
              <a:t>eiusmod</a:t>
            </a:r>
            <a:r>
              <a:rPr lang="en-US" noProof="0" dirty="0" smtClean="0"/>
              <a:t> </a:t>
            </a:r>
            <a:r>
              <a:rPr lang="en-US" noProof="0" dirty="0" err="1" smtClean="0"/>
              <a:t>tempor</a:t>
            </a:r>
            <a:r>
              <a:rPr lang="en-US" noProof="0" dirty="0" smtClean="0"/>
              <a:t> </a:t>
            </a:r>
            <a:r>
              <a:rPr lang="en-US" noProof="0" dirty="0" err="1" smtClean="0"/>
              <a:t>incididunt</a:t>
            </a:r>
            <a:r>
              <a:rPr lang="en-US" noProof="0" dirty="0" smtClean="0"/>
              <a:t> </a:t>
            </a:r>
            <a:r>
              <a:rPr lang="en-US" noProof="0" dirty="0" err="1" smtClean="0"/>
              <a:t>ut</a:t>
            </a:r>
            <a:r>
              <a:rPr lang="en-US" noProof="0" dirty="0" smtClean="0"/>
              <a:t> </a:t>
            </a:r>
            <a:r>
              <a:rPr lang="en-US" noProof="0" dirty="0" err="1" smtClean="0"/>
              <a:t>labore</a:t>
            </a:r>
            <a:r>
              <a:rPr lang="en-US" noProof="0" dirty="0" smtClean="0"/>
              <a:t> et </a:t>
            </a:r>
            <a:r>
              <a:rPr lang="en-US" noProof="0" dirty="0" err="1" smtClean="0"/>
              <a:t>dolore</a:t>
            </a:r>
            <a:r>
              <a:rPr lang="en-US" noProof="0" dirty="0" smtClean="0"/>
              <a:t> magna </a:t>
            </a:r>
            <a:r>
              <a:rPr lang="en-US" noProof="0" dirty="0" err="1" smtClean="0"/>
              <a:t>aliqua</a:t>
            </a:r>
            <a:r>
              <a:rPr lang="en-US" noProof="0" dirty="0" smtClean="0"/>
              <a:t>. 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3054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9000">
        <p:wipe/>
      </p:transition>
    </mc:Choice>
    <mc:Fallback xmlns="">
      <p:transition spd="slow" advTm="9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33405-4998-4F49-BD4F-40EBE2B89C26}" type="datetimeFigureOut">
              <a:rPr lang="fr-CA" smtClean="0"/>
              <a:t>2016-01-10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FD1DF-3C00-48B3-A1ED-D94248B3BCE9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2439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mc:AlternateContent xmlns:mc="http://schemas.openxmlformats.org/markup-compatibility/2006" xmlns:p14="http://schemas.microsoft.com/office/powerpoint/2010/main">
    <mc:Choice Requires="p14">
      <p:transition spd="slow" p14:dur="3000" advTm="9000">
        <p:wipe/>
      </p:transition>
    </mc:Choice>
    <mc:Fallback xmlns="">
      <p:transition spd="slow" advTm="9000">
        <p:wip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1.gif"/><Relationship Id="rId4" Type="http://schemas.openxmlformats.org/officeDocument/2006/relationships/image" Target="../media/image100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emf"/><Relationship Id="rId3" Type="http://schemas.openxmlformats.org/officeDocument/2006/relationships/image" Target="../media/image101.png"/><Relationship Id="rId7" Type="http://schemas.openxmlformats.org/officeDocument/2006/relationships/image" Target="../media/image10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png"/><Relationship Id="rId10" Type="http://schemas.openxmlformats.org/officeDocument/2006/relationships/image" Target="../media/image108.jpeg"/><Relationship Id="rId4" Type="http://schemas.openxmlformats.org/officeDocument/2006/relationships/image" Target="../media/image102.png"/><Relationship Id="rId9" Type="http://schemas.openxmlformats.org/officeDocument/2006/relationships/image" Target="../media/image107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sklep.wilanow-palac.pl/seria-monumenta-poloniae-culinaria-c-11.html" TargetMode="External"/><Relationship Id="rId7" Type="http://schemas.openxmlformats.org/officeDocument/2006/relationships/hyperlink" Target="http://sklep.wilanow-palac.pl/images/mini/200px_ksiega_szafarska.jpg" TargetMode="External"/><Relationship Id="rId2" Type="http://schemas.openxmlformats.org/officeDocument/2006/relationships/hyperlink" Target="http://www.wilanow-palac.pl/pierwsze_kroki_indyka_w_polsce.html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sklep.wilanow-palac.pl/images/mini/200px_kucharz_doskonaly.jpg" TargetMode="External"/><Relationship Id="rId5" Type="http://schemas.openxmlformats.org/officeDocument/2006/relationships/hyperlink" Target="http://sklep.wilanow-palac.pl/images/mini/200px_compendium2.jpg" TargetMode="External"/><Relationship Id="rId4" Type="http://schemas.openxmlformats.org/officeDocument/2006/relationships/hyperlink" Target="https://upload.wikimedia.org/wikipedia/commons/c/cb/Pan_Tadeusz_1834.jpeg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435846"/>
            <a:ext cx="7772400" cy="1584175"/>
          </a:xfrm>
        </p:spPr>
        <p:txBody>
          <a:bodyPr>
            <a:normAutofit/>
          </a:bodyPr>
          <a:lstStyle/>
          <a:p>
            <a:r>
              <a:rPr lang="pl-PL" b="1" dirty="0" smtClean="0">
                <a:latin typeface="Georgia" panose="02040502050405020303" pitchFamily="18" charset="0"/>
              </a:rPr>
              <a:t>XII Małopolski Konkurs „Stół pięknie nakryty”</a:t>
            </a:r>
            <a:endParaRPr lang="en-US" b="1" dirty="0">
              <a:latin typeface="Georgia" panose="02040502050405020303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15566"/>
            <a:ext cx="205422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3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6000">
        <p:wipe/>
      </p:transition>
    </mc:Choice>
    <mc:Fallback>
      <p:transition spd="slow" advTm="6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3768" y="699542"/>
            <a:ext cx="6275040" cy="3589907"/>
          </a:xfrm>
        </p:spPr>
        <p:txBody>
          <a:bodyPr>
            <a:normAutofit fontScale="90000"/>
          </a:bodyPr>
          <a:lstStyle/>
          <a:p>
            <a:r>
              <a:rPr lang="pl-PL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Współcześni konsumenci świadomie wybierają mięsa </a:t>
            </a:r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l-PL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niskiej kaloryczności </a:t>
            </a:r>
            <a:br>
              <a:rPr lang="pl-PL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oraz zawierające dużo ważnych dla organizmu człowieka </a:t>
            </a:r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mikroelementów.</a:t>
            </a:r>
            <a:endParaRPr lang="pl-PL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52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9000">
        <p:wipe/>
      </p:transition>
    </mc:Choice>
    <mc:Fallback xmlns="">
      <p:transition spd="slow" advTm="9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1760" y="771550"/>
            <a:ext cx="6480720" cy="3229868"/>
          </a:xfrm>
        </p:spPr>
        <p:txBody>
          <a:bodyPr>
            <a:normAutofit/>
          </a:bodyPr>
          <a:lstStyle/>
          <a:p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Mięso z </a:t>
            </a:r>
            <a:r>
              <a:rPr lang="pl-PL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indyka zalecane </a:t>
            </a:r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jest w </a:t>
            </a:r>
            <a:r>
              <a:rPr lang="pl-PL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różnych </a:t>
            </a:r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dietach: </a:t>
            </a:r>
            <a:b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ludzi zdrowych, dzieci</a:t>
            </a:r>
            <a:r>
              <a:rPr lang="pl-PL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sportowców </a:t>
            </a:r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chorych.</a:t>
            </a:r>
            <a:endParaRPr lang="pl-PL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53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9000">
        <p:wipe/>
      </p:transition>
    </mc:Choice>
    <mc:Fallback xmlns="">
      <p:transition spd="slow" advTm="9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31840" y="1059582"/>
            <a:ext cx="4896544" cy="2941836"/>
          </a:xfrm>
        </p:spPr>
        <p:txBody>
          <a:bodyPr>
            <a:normAutofit/>
          </a:bodyPr>
          <a:lstStyle/>
          <a:p>
            <a:r>
              <a:rPr lang="pl-PL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Zatem zachęcamy </a:t>
            </a:r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pl-PL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promowania </a:t>
            </a:r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zdrowego </a:t>
            </a:r>
            <a:r>
              <a:rPr lang="pl-PL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stylu </a:t>
            </a:r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życia </a:t>
            </a:r>
            <a:b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również przy stole!</a:t>
            </a:r>
            <a:endParaRPr lang="pl-PL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44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9000">
        <p:wipe/>
      </p:transition>
    </mc:Choice>
    <mc:Fallback xmlns="">
      <p:transition spd="slow" advTm="9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9512" y="3651871"/>
            <a:ext cx="8784976" cy="1080120"/>
          </a:xfrm>
        </p:spPr>
        <p:txBody>
          <a:bodyPr>
            <a:noAutofit/>
          </a:bodyPr>
          <a:lstStyle/>
          <a:p>
            <a:r>
              <a:rPr lang="pl-PL" sz="6600" b="1" dirty="0">
                <a:latin typeface="Georgia" panose="02040502050405020303" pitchFamily="18" charset="0"/>
              </a:rPr>
              <a:t>Patronat honorowy</a:t>
            </a:r>
          </a:p>
        </p:txBody>
      </p:sp>
    </p:spTree>
    <p:extLst>
      <p:ext uri="{BB962C8B-B14F-4D97-AF65-F5344CB8AC3E}">
        <p14:creationId xmlns:p14="http://schemas.microsoft.com/office/powerpoint/2010/main" val="1361808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03848" y="195486"/>
            <a:ext cx="4968552" cy="2736304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i="1" dirty="0" smtClean="0">
                <a:latin typeface="Georgia" panose="02040502050405020303" pitchFamily="18" charset="0"/>
              </a:rPr>
              <a:t>Jacek Krupa</a:t>
            </a:r>
            <a:r>
              <a:rPr lang="pl-PL" b="1" i="1" dirty="0">
                <a:latin typeface="Georgia" panose="02040502050405020303" pitchFamily="18" charset="0"/>
              </a:rPr>
              <a:t/>
            </a:r>
            <a:br>
              <a:rPr lang="pl-PL" b="1" i="1" dirty="0">
                <a:latin typeface="Georgia" panose="02040502050405020303" pitchFamily="18" charset="0"/>
              </a:rPr>
            </a:br>
            <a:r>
              <a:rPr lang="pl-PL" b="1" i="1" dirty="0">
                <a:latin typeface="Georgia" panose="02040502050405020303" pitchFamily="18" charset="0"/>
              </a:rPr>
              <a:t>Marszałek Województwa Małopolskiego</a:t>
            </a:r>
          </a:p>
        </p:txBody>
      </p:sp>
      <p:pic>
        <p:nvPicPr>
          <p:cNvPr id="5" name="Obraz 4" descr="http://www.malopolskie.pl/Pliki/LogoWM/02%20logo%20kolor%20pion_M_rgb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73384"/>
            <a:ext cx="2176189" cy="18992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474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6000">
        <p:wipe/>
      </p:transition>
    </mc:Choice>
    <mc:Fallback xmlns="">
      <p:transition spd="slow" advTm="6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1760" y="205980"/>
            <a:ext cx="6275040" cy="2365772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latin typeface="Georgia" panose="02040502050405020303" pitchFamily="18" charset="0"/>
              </a:rPr>
              <a:t>Jacek  Majchrowski Prezydent Miasta Krakowa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398" y="2571751"/>
            <a:ext cx="219680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73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6000">
        <p:wipe/>
      </p:transition>
    </mc:Choice>
    <mc:Fallback xmlns="">
      <p:transition spd="slow" advTm="6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39752" y="195487"/>
            <a:ext cx="6696744" cy="2448272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latin typeface="Georgia" panose="02040502050405020303" pitchFamily="18" charset="0"/>
              </a:rPr>
              <a:t>Aleksander  Palczewski Małopolski Kurator</a:t>
            </a:r>
            <a:br>
              <a:rPr lang="pl-PL" sz="4000" b="1" dirty="0">
                <a:latin typeface="Georgia" panose="02040502050405020303" pitchFamily="18" charset="0"/>
              </a:rPr>
            </a:br>
            <a:r>
              <a:rPr lang="pl-PL" sz="4000" b="1" dirty="0">
                <a:latin typeface="Georgia" panose="02040502050405020303" pitchFamily="18" charset="0"/>
              </a:rPr>
              <a:t>Oświaty</a:t>
            </a:r>
          </a:p>
        </p:txBody>
      </p:sp>
      <p:pic>
        <p:nvPicPr>
          <p:cNvPr id="11266" name="Picture 2" descr="http://www.kuratorium.krakow.pl/Images/Normal/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75806"/>
            <a:ext cx="2743200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64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6000">
        <p:wipe/>
      </p:transition>
    </mc:Choice>
    <mc:Fallback xmlns="">
      <p:transition spd="slow" advTm="6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1760" y="205978"/>
            <a:ext cx="6275040" cy="243777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b="1" dirty="0">
                <a:latin typeface="Georgia" panose="02040502050405020303" pitchFamily="18" charset="0"/>
              </a:rPr>
              <a:t>Wiesław Jopek Krakowska Kongregacja</a:t>
            </a:r>
            <a:br>
              <a:rPr lang="pl-PL" sz="4000" b="1" dirty="0">
                <a:latin typeface="Georgia" panose="02040502050405020303" pitchFamily="18" charset="0"/>
              </a:rPr>
            </a:br>
            <a:r>
              <a:rPr lang="pl-PL" sz="4000" b="1" dirty="0">
                <a:latin typeface="Georgia" panose="02040502050405020303" pitchFamily="18" charset="0"/>
              </a:rPr>
              <a:t>Kupiecka</a:t>
            </a:r>
          </a:p>
        </p:txBody>
      </p:sp>
      <p:pic>
        <p:nvPicPr>
          <p:cNvPr id="4" name="Obraz 9" descr="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87774"/>
            <a:ext cx="1576387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93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6000">
        <p:wipe/>
      </p:transition>
    </mc:Choice>
    <mc:Fallback xmlns="">
      <p:transition spd="slow" advTm="6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>
                <a:latin typeface="Georgia" panose="02040502050405020303" pitchFamily="18" charset="0"/>
              </a:rPr>
              <a:t>Patronat</a:t>
            </a:r>
            <a:r>
              <a:rPr lang="en-US" sz="4000" b="1" dirty="0">
                <a:latin typeface="Georgia" panose="02040502050405020303" pitchFamily="18" charset="0"/>
              </a:rPr>
              <a:t> </a:t>
            </a:r>
            <a:r>
              <a:rPr lang="en-US" sz="4000" b="1" dirty="0" err="1">
                <a:latin typeface="Georgia" panose="02040502050405020303" pitchFamily="18" charset="0"/>
              </a:rPr>
              <a:t>medialny</a:t>
            </a:r>
            <a:endParaRPr lang="en-US" sz="4000" b="1" dirty="0">
              <a:latin typeface="Georgia" panose="02040502050405020303" pitchFamily="18" charset="0"/>
            </a:endParaRPr>
          </a:p>
        </p:txBody>
      </p:sp>
      <p:pic>
        <p:nvPicPr>
          <p:cNvPr id="4" name="Symbol zastępczy zawartości 3" descr="Logo3_cmyk[1]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7614"/>
            <a:ext cx="2621975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842" y="3596490"/>
            <a:ext cx="1706581" cy="84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2" name="Picture 4" descr="Dziennik Polski - Wiadomości Kraków, Informacje Kraków | Dziennik Polsk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035175"/>
            <a:ext cx="3143250" cy="65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86855"/>
            <a:ext cx="1440160" cy="85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6027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6000">
        <p:wipe/>
      </p:transition>
    </mc:Choice>
    <mc:Fallback>
      <p:transition spd="slow" advTm="6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1" dirty="0">
                <a:latin typeface="Georgia" panose="02040502050405020303" pitchFamily="18" charset="0"/>
              </a:rPr>
              <a:t>Patronat merytoryczny</a:t>
            </a:r>
            <a:r>
              <a:rPr lang="pl-PL" sz="4000" b="1" dirty="0" smtClean="0">
                <a:latin typeface="Georgia" panose="02040502050405020303" pitchFamily="18" charset="0"/>
              </a:rPr>
              <a:t>:</a:t>
            </a:r>
            <a:endParaRPr lang="pl-PL" sz="4000" b="1" dirty="0">
              <a:latin typeface="Georgia" panose="02040502050405020303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endParaRPr lang="pl-PL" b="1" dirty="0" smtClean="0">
              <a:latin typeface="Georgia" panose="02040502050405020303" pitchFamily="18" charset="0"/>
            </a:endParaRPr>
          </a:p>
          <a:p>
            <a:pPr algn="l"/>
            <a:r>
              <a:rPr lang="pl-PL" b="1" dirty="0" smtClean="0">
                <a:latin typeface="Georgia" panose="02040502050405020303" pitchFamily="18" charset="0"/>
              </a:rPr>
              <a:t>Stowarzyszenie </a:t>
            </a:r>
            <a:r>
              <a:rPr lang="pl-PL" b="1" dirty="0">
                <a:latin typeface="Georgia" panose="02040502050405020303" pitchFamily="18" charset="0"/>
              </a:rPr>
              <a:t>Małopolskich Kucharzy </a:t>
            </a:r>
            <a:r>
              <a:rPr lang="pl-PL" b="1" dirty="0" smtClean="0">
                <a:latin typeface="Georgia" panose="02040502050405020303" pitchFamily="18" charset="0"/>
              </a:rPr>
              <a:t>i Cukierników</a:t>
            </a:r>
          </a:p>
          <a:p>
            <a:pPr algn="l"/>
            <a:endParaRPr lang="pl-PL" b="1" dirty="0" smtClean="0">
              <a:latin typeface="Georgia" panose="02040502050405020303" pitchFamily="18" charset="0"/>
            </a:endParaRPr>
          </a:p>
          <a:p>
            <a:pPr algn="l"/>
            <a:r>
              <a:rPr lang="pl-PL" b="1" dirty="0">
                <a:latin typeface="Georgia" panose="02040502050405020303" pitchFamily="18" charset="0"/>
              </a:rPr>
              <a:t>Selgros </a:t>
            </a:r>
            <a:r>
              <a:rPr lang="pl-PL" b="1" dirty="0" err="1">
                <a:latin typeface="Georgia" panose="02040502050405020303" pitchFamily="18" charset="0"/>
              </a:rPr>
              <a:t>cash&amp;carry</a:t>
            </a:r>
            <a:endParaRPr lang="pl-PL" b="1" dirty="0">
              <a:latin typeface="Georgia" panose="02040502050405020303" pitchFamily="18" charset="0"/>
            </a:endParaRPr>
          </a:p>
        </p:txBody>
      </p:sp>
      <p:pic>
        <p:nvPicPr>
          <p:cNvPr id="4" name="Obraz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084" y="1491630"/>
            <a:ext cx="1571625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147814"/>
            <a:ext cx="1289868" cy="1215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7875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6000">
        <p:wipe/>
      </p:transition>
    </mc:Choice>
    <mc:Fallback>
      <p:transition spd="slow" advTm="6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760" y="1131590"/>
            <a:ext cx="6275040" cy="2581796"/>
          </a:xfrm>
        </p:spPr>
        <p:txBody>
          <a:bodyPr/>
          <a:lstStyle/>
          <a:p>
            <a:pPr algn="ctr"/>
            <a:r>
              <a:rPr lang="pl-PL" b="1" dirty="0" smtClean="0">
                <a:latin typeface="Monotype Corsiva" panose="03010101010201010101" pitchFamily="66" charset="0"/>
              </a:rPr>
              <a:t>Temat </a:t>
            </a:r>
            <a:r>
              <a:rPr lang="pl-PL" b="1" dirty="0">
                <a:latin typeface="Monotype Corsiva" panose="03010101010201010101" pitchFamily="66" charset="0"/>
              </a:rPr>
              <a:t>tej edycji:</a:t>
            </a:r>
            <a:br>
              <a:rPr lang="pl-PL" b="1" dirty="0">
                <a:latin typeface="Monotype Corsiva" panose="03010101010201010101" pitchFamily="66" charset="0"/>
              </a:rPr>
            </a:br>
            <a:r>
              <a:rPr lang="pl-PL" sz="4800" b="1" dirty="0" smtClean="0">
                <a:latin typeface="Monotype Corsiva" panose="03010101010201010101" pitchFamily="66" charset="0"/>
              </a:rPr>
              <a:t>„Zakąska </a:t>
            </a:r>
            <a:r>
              <a:rPr lang="pl-PL" sz="4800" b="1" dirty="0">
                <a:latin typeface="Monotype Corsiva" panose="03010101010201010101" pitchFamily="66" charset="0"/>
              </a:rPr>
              <a:t>z indyka </a:t>
            </a:r>
            <a:r>
              <a:rPr lang="pl-PL" sz="4800" b="1" dirty="0" smtClean="0">
                <a:latin typeface="Monotype Corsiva" panose="03010101010201010101" pitchFamily="66" charset="0"/>
              </a:rPr>
              <a:t/>
            </a:r>
            <a:br>
              <a:rPr lang="pl-PL" sz="4800" b="1" dirty="0" smtClean="0">
                <a:latin typeface="Monotype Corsiva" panose="03010101010201010101" pitchFamily="66" charset="0"/>
              </a:rPr>
            </a:br>
            <a:r>
              <a:rPr lang="pl-PL" sz="4800" b="1" dirty="0" smtClean="0">
                <a:latin typeface="Monotype Corsiva" panose="03010101010201010101" pitchFamily="66" charset="0"/>
              </a:rPr>
              <a:t>na </a:t>
            </a:r>
            <a:r>
              <a:rPr lang="pl-PL" sz="4800" b="1" dirty="0">
                <a:latin typeface="Monotype Corsiva" panose="03010101010201010101" pitchFamily="66" charset="0"/>
              </a:rPr>
              <a:t>jesiennym </a:t>
            </a:r>
            <a:r>
              <a:rPr lang="pl-PL" sz="4800" b="1" dirty="0" smtClean="0">
                <a:latin typeface="Monotype Corsiva" panose="03010101010201010101" pitchFamily="66" charset="0"/>
              </a:rPr>
              <a:t>stole”</a:t>
            </a:r>
            <a:endParaRPr lang="en-US" sz="4800" b="1" dirty="0">
              <a:latin typeface="Monotype Corsiva" panose="03010101010201010101" pitchFamily="66" charset="0"/>
            </a:endParaRPr>
          </a:p>
        </p:txBody>
      </p:sp>
      <p:sp>
        <p:nvSpPr>
          <p:cNvPr id="5" name="AutoShape 2" descr="Znalezione obrazy dla zapytania indy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6" name="AutoShape 4" descr="Znalezione obrazy dla zapytania indy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7" name="AutoShape 6" descr="Znalezione obrazy dla zapytania indy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8" name="AutoShape 8" descr="Znalezione obrazy dla zapytania indy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94927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6000">
        <p:wipe/>
      </p:transition>
    </mc:Choice>
    <mc:Fallback>
      <p:transition spd="slow" advTm="6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1760" y="267494"/>
            <a:ext cx="6275040" cy="446449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b="1" dirty="0" smtClean="0">
                <a:latin typeface="Georgia" panose="02040502050405020303" pitchFamily="18" charset="0"/>
              </a:rPr>
              <a:t>21 </a:t>
            </a:r>
            <a:r>
              <a:rPr lang="pl-PL" sz="4000" b="1" dirty="0">
                <a:latin typeface="Georgia" panose="02040502050405020303" pitchFamily="18" charset="0"/>
              </a:rPr>
              <a:t>listopada </a:t>
            </a:r>
            <a:r>
              <a:rPr lang="pl-PL" sz="4000" b="1" dirty="0" smtClean="0">
                <a:latin typeface="Georgia" panose="02040502050405020303" pitchFamily="18" charset="0"/>
              </a:rPr>
              <a:t>2015 </a:t>
            </a:r>
            <a:r>
              <a:rPr lang="pl-PL" sz="4000" b="1" dirty="0">
                <a:latin typeface="Georgia" panose="02040502050405020303" pitchFamily="18" charset="0"/>
              </a:rPr>
              <a:t>roku </a:t>
            </a:r>
            <a:br>
              <a:rPr lang="pl-PL" sz="4000" b="1" dirty="0">
                <a:latin typeface="Georgia" panose="02040502050405020303" pitchFamily="18" charset="0"/>
              </a:rPr>
            </a:br>
            <a:r>
              <a:rPr lang="pl-PL" sz="4000" b="1" dirty="0" smtClean="0">
                <a:latin typeface="Georgia" panose="02040502050405020303" pitchFamily="18" charset="0"/>
              </a:rPr>
              <a:t>brało </a:t>
            </a:r>
            <a:r>
              <a:rPr lang="pl-PL" sz="4000" b="1" dirty="0">
                <a:latin typeface="Georgia" panose="02040502050405020303" pitchFamily="18" charset="0"/>
              </a:rPr>
              <a:t>udział w konkursie </a:t>
            </a:r>
            <a:br>
              <a:rPr lang="pl-PL" sz="4000" b="1" dirty="0">
                <a:latin typeface="Georgia" panose="02040502050405020303" pitchFamily="18" charset="0"/>
              </a:rPr>
            </a:br>
            <a:r>
              <a:rPr lang="pl-PL" sz="4000" b="1" dirty="0" smtClean="0">
                <a:latin typeface="Georgia" panose="02040502050405020303" pitchFamily="18" charset="0"/>
              </a:rPr>
              <a:t>26 </a:t>
            </a:r>
            <a:r>
              <a:rPr lang="pl-PL" sz="4000" b="1" dirty="0">
                <a:latin typeface="Georgia" panose="02040502050405020303" pitchFamily="18" charset="0"/>
              </a:rPr>
              <a:t>uczniów </a:t>
            </a:r>
            <a:br>
              <a:rPr lang="pl-PL" sz="4000" b="1" dirty="0">
                <a:latin typeface="Georgia" panose="02040502050405020303" pitchFamily="18" charset="0"/>
              </a:rPr>
            </a:br>
            <a:r>
              <a:rPr lang="pl-PL" sz="4000" b="1" dirty="0">
                <a:latin typeface="Georgia" panose="02040502050405020303" pitchFamily="18" charset="0"/>
              </a:rPr>
              <a:t>z </a:t>
            </a:r>
            <a:r>
              <a:rPr lang="pl-PL" sz="4000" b="1" dirty="0" smtClean="0">
                <a:latin typeface="Georgia" panose="02040502050405020303" pitchFamily="18" charset="0"/>
              </a:rPr>
              <a:t>13 </a:t>
            </a:r>
            <a:r>
              <a:rPr lang="pl-PL" sz="4000" b="1" dirty="0">
                <a:latin typeface="Georgia" panose="02040502050405020303" pitchFamily="18" charset="0"/>
              </a:rPr>
              <a:t>małopolskich szkół kształcących młodzież</a:t>
            </a:r>
            <a:br>
              <a:rPr lang="pl-PL" sz="4000" b="1" dirty="0">
                <a:latin typeface="Georgia" panose="02040502050405020303" pitchFamily="18" charset="0"/>
              </a:rPr>
            </a:br>
            <a:r>
              <a:rPr lang="pl-PL" sz="4000" b="1" dirty="0">
                <a:latin typeface="Georgia" panose="02040502050405020303" pitchFamily="18" charset="0"/>
              </a:rPr>
              <a:t>w zawodach gastronomicznych</a:t>
            </a:r>
          </a:p>
        </p:txBody>
      </p:sp>
    </p:spTree>
    <p:extLst>
      <p:ext uri="{BB962C8B-B14F-4D97-AF65-F5344CB8AC3E}">
        <p14:creationId xmlns:p14="http://schemas.microsoft.com/office/powerpoint/2010/main" val="164659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9000">
        <p:wipe/>
      </p:transition>
    </mc:Choice>
    <mc:Fallback xmlns="">
      <p:transition spd="slow" advTm="9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3758059"/>
            <a:ext cx="7772400" cy="1189955"/>
          </a:xfrm>
        </p:spPr>
        <p:txBody>
          <a:bodyPr>
            <a:normAutofit fontScale="90000"/>
          </a:bodyPr>
          <a:lstStyle/>
          <a:p>
            <a:r>
              <a:rPr lang="pl-PL" sz="9600" b="1" i="1" dirty="0">
                <a:solidFill>
                  <a:prstClr val="black"/>
                </a:solidFill>
                <a:latin typeface="Georgia" panose="02040502050405020303" pitchFamily="18" charset="0"/>
              </a:rPr>
              <a:t>I miejsce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80644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1760" y="123478"/>
            <a:ext cx="6275040" cy="48245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dirty="0">
                <a:latin typeface="Georgia" panose="02040502050405020303" pitchFamily="18" charset="0"/>
              </a:rPr>
              <a:t>Drużyna z Zespołu Szkół Ekonomiczno-Gastronomicznych </a:t>
            </a:r>
            <a:r>
              <a:rPr lang="pl-PL" sz="3600" b="1" dirty="0" smtClean="0">
                <a:latin typeface="Georgia" panose="02040502050405020303" pitchFamily="18" charset="0"/>
              </a:rPr>
              <a:t/>
            </a:r>
            <a:br>
              <a:rPr lang="pl-PL" sz="3600" b="1" dirty="0" smtClean="0">
                <a:latin typeface="Georgia" panose="02040502050405020303" pitchFamily="18" charset="0"/>
              </a:rPr>
            </a:br>
            <a:r>
              <a:rPr lang="pl-PL" sz="3600" b="1" dirty="0" smtClean="0">
                <a:latin typeface="Georgia" panose="02040502050405020303" pitchFamily="18" charset="0"/>
              </a:rPr>
              <a:t>im</a:t>
            </a:r>
            <a:r>
              <a:rPr lang="pl-PL" sz="3600" b="1" dirty="0">
                <a:latin typeface="Georgia" panose="02040502050405020303" pitchFamily="18" charset="0"/>
              </a:rPr>
              <a:t>. J. Piłsudskiego </a:t>
            </a:r>
            <a:br>
              <a:rPr lang="pl-PL" sz="3600" b="1" dirty="0">
                <a:latin typeface="Georgia" panose="02040502050405020303" pitchFamily="18" charset="0"/>
              </a:rPr>
            </a:br>
            <a:r>
              <a:rPr lang="pl-PL" sz="3600" b="1" dirty="0">
                <a:latin typeface="Georgia" panose="02040502050405020303" pitchFamily="18" charset="0"/>
              </a:rPr>
              <a:t>w Tarnowie</a:t>
            </a:r>
            <a:br>
              <a:rPr lang="pl-PL" sz="3600" b="1" dirty="0">
                <a:latin typeface="Georgia" panose="02040502050405020303" pitchFamily="18" charset="0"/>
              </a:rPr>
            </a:br>
            <a:r>
              <a:rPr lang="pl-PL" sz="3600" b="1" dirty="0">
                <a:latin typeface="Georgia" panose="02040502050405020303" pitchFamily="18" charset="0"/>
              </a:rPr>
              <a:t>Mateusz </a:t>
            </a:r>
            <a:r>
              <a:rPr lang="pl-PL" sz="3600" b="1" dirty="0" err="1">
                <a:latin typeface="Georgia" panose="02040502050405020303" pitchFamily="18" charset="0"/>
              </a:rPr>
              <a:t>Ciurej</a:t>
            </a:r>
            <a:r>
              <a:rPr lang="pl-PL" sz="3600" b="1" dirty="0">
                <a:latin typeface="Georgia" panose="02040502050405020303" pitchFamily="18" charset="0"/>
              </a:rPr>
              <a:t/>
            </a:r>
            <a:br>
              <a:rPr lang="pl-PL" sz="3600" b="1" dirty="0">
                <a:latin typeface="Georgia" panose="02040502050405020303" pitchFamily="18" charset="0"/>
              </a:rPr>
            </a:br>
            <a:r>
              <a:rPr lang="pl-PL" sz="3600" b="1" dirty="0">
                <a:latin typeface="Georgia" panose="02040502050405020303" pitchFamily="18" charset="0"/>
              </a:rPr>
              <a:t>Anita Stachura</a:t>
            </a:r>
            <a:br>
              <a:rPr lang="pl-PL" sz="3600" b="1" dirty="0">
                <a:latin typeface="Georgia" panose="02040502050405020303" pitchFamily="18" charset="0"/>
              </a:rPr>
            </a:br>
            <a:r>
              <a:rPr lang="pl-PL" sz="3600" b="1" dirty="0" smtClean="0">
                <a:latin typeface="Georgia" panose="02040502050405020303" pitchFamily="18" charset="0"/>
              </a:rPr>
              <a:t>Opiekunowie:</a:t>
            </a:r>
            <a:r>
              <a:rPr lang="pl-PL" sz="3600" b="1" dirty="0">
                <a:latin typeface="Georgia" panose="02040502050405020303" pitchFamily="18" charset="0"/>
              </a:rPr>
              <a:t/>
            </a:r>
            <a:br>
              <a:rPr lang="pl-PL" sz="3600" b="1" dirty="0">
                <a:latin typeface="Georgia" panose="02040502050405020303" pitchFamily="18" charset="0"/>
              </a:rPr>
            </a:br>
            <a:r>
              <a:rPr lang="pl-PL" sz="3600" b="1" dirty="0">
                <a:latin typeface="Georgia" panose="02040502050405020303" pitchFamily="18" charset="0"/>
              </a:rPr>
              <a:t>Janina Grzyb</a:t>
            </a:r>
            <a:br>
              <a:rPr lang="pl-PL" sz="3600" b="1" dirty="0">
                <a:latin typeface="Georgia" panose="02040502050405020303" pitchFamily="18" charset="0"/>
              </a:rPr>
            </a:br>
            <a:r>
              <a:rPr lang="pl-PL" sz="3600" b="1" dirty="0">
                <a:latin typeface="Georgia" panose="02040502050405020303" pitchFamily="18" charset="0"/>
              </a:rPr>
              <a:t>Małgorzata Hołda</a:t>
            </a:r>
          </a:p>
        </p:txBody>
      </p:sp>
    </p:spTree>
    <p:extLst>
      <p:ext uri="{BB962C8B-B14F-4D97-AF65-F5344CB8AC3E}">
        <p14:creationId xmlns:p14="http://schemas.microsoft.com/office/powerpoint/2010/main" val="3075686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azyna\Desktop\zdj XII MK\XII ZSE-G Tarnów\I miejsce ZSE-G Tarnów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5850">
            <a:off x="1321467" y="389164"/>
            <a:ext cx="3699051" cy="277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razyna\Desktop\zdj XII MK\XII ZSE-G Tarnów\stół ZSE-G Tarnó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7492">
            <a:off x="4921973" y="777246"/>
            <a:ext cx="3726955" cy="279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15766"/>
            <a:ext cx="2921000" cy="219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786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3352">
            <a:off x="5205280" y="1529751"/>
            <a:ext cx="3432175" cy="257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Grazyna\Desktop\zdj XII MK\XII ZSE-G Tarnów\potrawa ZSE-G Tarnów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358" y="339444"/>
            <a:ext cx="2948947" cy="221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Grazyna\Desktop\zdj XII MK\XII ZSE-G Tarnów\napój ZSE-G Tarnów 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9" r="25001" b="1572"/>
          <a:stretch/>
        </p:blipFill>
        <p:spPr bwMode="auto">
          <a:xfrm rot="20900750">
            <a:off x="3594558" y="2625443"/>
            <a:ext cx="1476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915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3758059"/>
            <a:ext cx="7772400" cy="1189955"/>
          </a:xfrm>
        </p:spPr>
        <p:txBody>
          <a:bodyPr>
            <a:normAutofit fontScale="90000"/>
          </a:bodyPr>
          <a:lstStyle/>
          <a:p>
            <a:r>
              <a:rPr lang="pl-PL" sz="9600" b="1" i="1" dirty="0">
                <a:solidFill>
                  <a:prstClr val="black"/>
                </a:solidFill>
                <a:latin typeface="Georgia" panose="02040502050405020303" pitchFamily="18" charset="0"/>
              </a:rPr>
              <a:t>II miejsce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56690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1760" y="123478"/>
            <a:ext cx="6480720" cy="4824536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 smtClean="0">
                <a:latin typeface="Georgia" panose="02040502050405020303" pitchFamily="18" charset="0"/>
              </a:rPr>
              <a:t>Drużyna </a:t>
            </a:r>
            <a:br>
              <a:rPr lang="pl-PL" sz="3200" b="1" dirty="0" smtClean="0">
                <a:latin typeface="Georgia" panose="02040502050405020303" pitchFamily="18" charset="0"/>
              </a:rPr>
            </a:br>
            <a:r>
              <a:rPr lang="pl-PL" sz="3200" b="1" dirty="0" smtClean="0">
                <a:latin typeface="Georgia" panose="02040502050405020303" pitchFamily="18" charset="0"/>
              </a:rPr>
              <a:t>z Zespołu Szkół </a:t>
            </a:r>
            <a:br>
              <a:rPr lang="pl-PL" sz="3200" b="1" dirty="0" smtClean="0">
                <a:latin typeface="Georgia" panose="02040502050405020303" pitchFamily="18" charset="0"/>
              </a:rPr>
            </a:br>
            <a:r>
              <a:rPr lang="pl-PL" sz="3200" b="1" dirty="0" smtClean="0">
                <a:latin typeface="Georgia" panose="02040502050405020303" pitchFamily="18" charset="0"/>
              </a:rPr>
              <a:t>Gastronomicznych nr 2 </a:t>
            </a:r>
            <a:br>
              <a:rPr lang="pl-PL" sz="3200" b="1" dirty="0" smtClean="0">
                <a:latin typeface="Georgia" panose="02040502050405020303" pitchFamily="18" charset="0"/>
              </a:rPr>
            </a:br>
            <a:r>
              <a:rPr lang="pl-PL" sz="3200" b="1" dirty="0" smtClean="0">
                <a:latin typeface="Georgia" panose="02040502050405020303" pitchFamily="18" charset="0"/>
              </a:rPr>
              <a:t>w Krakowie </a:t>
            </a:r>
            <a:r>
              <a:rPr lang="pl-PL" sz="3200" b="1" dirty="0">
                <a:latin typeface="Georgia" panose="02040502050405020303" pitchFamily="18" charset="0"/>
              </a:rPr>
              <a:t/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 smtClean="0">
                <a:latin typeface="Georgia" panose="02040502050405020303" pitchFamily="18" charset="0"/>
              </a:rPr>
              <a:t>Katarzyna </a:t>
            </a:r>
            <a:r>
              <a:rPr lang="pl-PL" sz="3200" b="1" dirty="0" err="1" smtClean="0">
                <a:latin typeface="Georgia" panose="02040502050405020303" pitchFamily="18" charset="0"/>
              </a:rPr>
              <a:t>Rajczak</a:t>
            </a:r>
            <a:r>
              <a:rPr lang="pl-PL" sz="3200" b="1" dirty="0">
                <a:latin typeface="Georgia" panose="02040502050405020303" pitchFamily="18" charset="0"/>
              </a:rPr>
              <a:t/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 smtClean="0">
                <a:latin typeface="Georgia" panose="02040502050405020303" pitchFamily="18" charset="0"/>
              </a:rPr>
              <a:t>Emil Guzik</a:t>
            </a:r>
            <a:r>
              <a:rPr lang="pl-PL" sz="3200" b="1" dirty="0">
                <a:latin typeface="Georgia" panose="02040502050405020303" pitchFamily="18" charset="0"/>
              </a:rPr>
              <a:t/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>
                <a:latin typeface="Georgia" panose="02040502050405020303" pitchFamily="18" charset="0"/>
              </a:rPr>
              <a:t>Opiekunowie:</a:t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>
                <a:latin typeface="Georgia" panose="02040502050405020303" pitchFamily="18" charset="0"/>
              </a:rPr>
              <a:t>Ludwika </a:t>
            </a:r>
            <a:r>
              <a:rPr lang="pl-PL" sz="3200" b="1" dirty="0" smtClean="0">
                <a:latin typeface="Georgia" panose="02040502050405020303" pitchFamily="18" charset="0"/>
              </a:rPr>
              <a:t>Marszałek </a:t>
            </a:r>
            <a:r>
              <a:rPr lang="pl-PL" sz="3200" b="1" dirty="0">
                <a:latin typeface="Georgia" panose="02040502050405020303" pitchFamily="18" charset="0"/>
              </a:rPr>
              <a:t/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 smtClean="0">
                <a:latin typeface="Georgia" panose="02040502050405020303" pitchFamily="18" charset="0"/>
              </a:rPr>
              <a:t>Małgorzata </a:t>
            </a:r>
            <a:r>
              <a:rPr lang="pl-PL" sz="3200" b="1" dirty="0" err="1" smtClean="0">
                <a:latin typeface="Georgia" panose="02040502050405020303" pitchFamily="18" charset="0"/>
              </a:rPr>
              <a:t>Smęda</a:t>
            </a:r>
            <a:endParaRPr lang="pl-PL" sz="32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493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razyna\Desktop\zdj XII MK\XII ZSG 2 Kraków\II miejsce drużyna  ZSG 2 Kraków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4595">
            <a:off x="1138159" y="514121"/>
            <a:ext cx="3800267" cy="285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Grazyna\Desktop\zdj XII MK\XII ZSG 2 Kraków\stół ZSG 2 Krakó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7349">
            <a:off x="4202639" y="463422"/>
            <a:ext cx="3682704" cy="276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Grazyna\Desktop\zdj XII MK\XII ZSG 2 Kraków\potrawa i napój ZSG 2 Kraków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292" y="3051618"/>
            <a:ext cx="2564904" cy="192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Grazyna\Desktop\zdj XII MK\najlepsi\P10206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1955">
            <a:off x="5786243" y="2496238"/>
            <a:ext cx="3140968" cy="235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168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razyna\Desktop\zdj XII MK\XII ZSG 2 Kraków\uczestnicy ZSG 2 Krakó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11928" r="30579" b="663"/>
          <a:stretch/>
        </p:blipFill>
        <p:spPr bwMode="auto">
          <a:xfrm>
            <a:off x="5076056" y="724866"/>
            <a:ext cx="3672408" cy="347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Grazyna\Desktop\zdj XII MK\XII ZSG 2 Kraków\potrawa ZSG 2 Kraków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6159">
            <a:off x="2674030" y="515468"/>
            <a:ext cx="2893125" cy="216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Grazyna\Desktop\zdj XII MK\XII ZSG 2 Kraków\napój ZSG 2 Kraków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2934">
            <a:off x="2544638" y="2582906"/>
            <a:ext cx="2861725" cy="21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072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99592" y="267494"/>
            <a:ext cx="7200800" cy="4536505"/>
          </a:xfrm>
        </p:spPr>
        <p:txBody>
          <a:bodyPr>
            <a:normAutofit/>
          </a:bodyPr>
          <a:lstStyle/>
          <a:p>
            <a:r>
              <a:rPr lang="pl-PL" sz="9600" b="1" i="1" dirty="0">
                <a:solidFill>
                  <a:prstClr val="black"/>
                </a:solidFill>
                <a:latin typeface="Georgia" panose="02040502050405020303" pitchFamily="18" charset="0"/>
              </a:rPr>
              <a:t>III </a:t>
            </a:r>
            <a:r>
              <a:rPr lang="pl-PL" sz="9600" b="1" i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miejsce</a:t>
            </a:r>
            <a:br>
              <a:rPr lang="pl-PL" sz="9600" b="1" i="1" dirty="0" smtClean="0">
                <a:solidFill>
                  <a:prstClr val="black"/>
                </a:solidFill>
                <a:latin typeface="Georgia" panose="02040502050405020303" pitchFamily="18" charset="0"/>
              </a:rPr>
            </a:br>
            <a:r>
              <a:rPr lang="pl-PL" sz="9600" b="1" i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  <a:br>
              <a:rPr lang="pl-PL" sz="9600" b="1" i="1" dirty="0" smtClean="0">
                <a:solidFill>
                  <a:prstClr val="black"/>
                </a:solidFill>
                <a:latin typeface="Georgia" panose="02040502050405020303" pitchFamily="18" charset="0"/>
              </a:rPr>
            </a:br>
            <a:r>
              <a:rPr lang="pl-PL" sz="9600" b="1" i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ex </a:t>
            </a:r>
            <a:r>
              <a:rPr lang="pl-PL" sz="9600" b="1" i="1" dirty="0">
                <a:solidFill>
                  <a:prstClr val="black"/>
                </a:solidFill>
                <a:latin typeface="Georgia" panose="02040502050405020303" pitchFamily="18" charset="0"/>
              </a:rPr>
              <a:t>aequo</a:t>
            </a:r>
            <a:endParaRPr lang="pl-PL" sz="9600" dirty="0"/>
          </a:p>
        </p:txBody>
      </p:sp>
    </p:spTree>
    <p:extLst>
      <p:ext uri="{BB962C8B-B14F-4D97-AF65-F5344CB8AC3E}">
        <p14:creationId xmlns:p14="http://schemas.microsoft.com/office/powerpoint/2010/main" val="1655027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1760" y="1131590"/>
            <a:ext cx="6480720" cy="3229867"/>
          </a:xfrm>
        </p:spPr>
        <p:txBody>
          <a:bodyPr>
            <a:normAutofit/>
          </a:bodyPr>
          <a:lstStyle/>
          <a:p>
            <a:r>
              <a:rPr lang="pl-PL" sz="4000" b="1" i="1" dirty="0">
                <a:latin typeface="Times New Roman"/>
                <a:ea typeface="Calibri"/>
              </a:rPr>
              <a:t>Indyk przybył do Europy </a:t>
            </a:r>
            <a:r>
              <a:rPr lang="pl-PL" sz="4000" b="1" i="1" dirty="0" smtClean="0">
                <a:latin typeface="Times New Roman"/>
                <a:ea typeface="Calibri"/>
              </a:rPr>
              <a:t/>
            </a:r>
            <a:br>
              <a:rPr lang="pl-PL" sz="4000" b="1" i="1" dirty="0" smtClean="0">
                <a:latin typeface="Times New Roman"/>
                <a:ea typeface="Calibri"/>
              </a:rPr>
            </a:br>
            <a:r>
              <a:rPr lang="pl-PL" sz="4000" b="1" i="1" dirty="0" smtClean="0">
                <a:latin typeface="Times New Roman"/>
                <a:ea typeface="Calibri"/>
              </a:rPr>
              <a:t>z </a:t>
            </a:r>
            <a:r>
              <a:rPr lang="pl-PL" sz="4000" b="1" i="1" dirty="0">
                <a:latin typeface="Times New Roman"/>
                <a:ea typeface="Calibri"/>
              </a:rPr>
              <a:t>„Indii Zachodnich” </a:t>
            </a:r>
            <a:r>
              <a:rPr lang="pl-PL" sz="4000" b="1" i="1" dirty="0" smtClean="0">
                <a:latin typeface="Times New Roman"/>
                <a:ea typeface="Calibri"/>
              </a:rPr>
              <a:t/>
            </a:r>
            <a:br>
              <a:rPr lang="pl-PL" sz="4000" b="1" i="1" dirty="0" smtClean="0">
                <a:latin typeface="Times New Roman"/>
                <a:ea typeface="Calibri"/>
              </a:rPr>
            </a:br>
            <a:r>
              <a:rPr lang="pl-PL" sz="4000" b="1" i="1" dirty="0" smtClean="0">
                <a:latin typeface="Times New Roman"/>
                <a:ea typeface="Calibri"/>
              </a:rPr>
              <a:t>na </a:t>
            </a:r>
            <a:r>
              <a:rPr lang="pl-PL" sz="4000" b="1" i="1" dirty="0">
                <a:latin typeface="Times New Roman"/>
                <a:ea typeface="Calibri"/>
              </a:rPr>
              <a:t>przełomie XV i XVI wieku, ale do Polski trafił kilka dziesięcioleci później.</a:t>
            </a:r>
            <a:endParaRPr lang="pl-PL" sz="4000" b="1" i="1" dirty="0"/>
          </a:p>
        </p:txBody>
      </p:sp>
    </p:spTree>
    <p:extLst>
      <p:ext uri="{BB962C8B-B14F-4D97-AF65-F5344CB8AC3E}">
        <p14:creationId xmlns:p14="http://schemas.microsoft.com/office/powerpoint/2010/main" val="341196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9000">
        <p:wipe/>
      </p:transition>
    </mc:Choice>
    <mc:Fallback xmlns="">
      <p:transition spd="slow" advTm="9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1760" y="205978"/>
            <a:ext cx="6275040" cy="4670027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latin typeface="Georgia" panose="02040502050405020303" pitchFamily="18" charset="0"/>
              </a:rPr>
              <a:t>Drużyna z Zespołu Szkół Gastronomicznych nr 1 </a:t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>
                <a:latin typeface="Georgia" panose="02040502050405020303" pitchFamily="18" charset="0"/>
              </a:rPr>
              <a:t>w Krakowie</a:t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>
                <a:latin typeface="Georgia" panose="02040502050405020303" pitchFamily="18" charset="0"/>
              </a:rPr>
              <a:t>Paulina Piegza </a:t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>
                <a:latin typeface="Georgia" panose="02040502050405020303" pitchFamily="18" charset="0"/>
              </a:rPr>
              <a:t>Natalia Sokół</a:t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 smtClean="0">
                <a:latin typeface="Georgia" panose="02040502050405020303" pitchFamily="18" charset="0"/>
              </a:rPr>
              <a:t>Opiekunowie</a:t>
            </a:r>
            <a:r>
              <a:rPr lang="pl-PL" sz="3200" b="1" dirty="0">
                <a:latin typeface="Georgia" panose="02040502050405020303" pitchFamily="18" charset="0"/>
              </a:rPr>
              <a:t>:</a:t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>
                <a:latin typeface="Georgia" panose="02040502050405020303" pitchFamily="18" charset="0"/>
              </a:rPr>
              <a:t>Seweryna Kurek</a:t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>
                <a:latin typeface="Georgia" panose="02040502050405020303" pitchFamily="18" charset="0"/>
              </a:rPr>
              <a:t>Bogumiła Podgórska</a:t>
            </a:r>
          </a:p>
        </p:txBody>
      </p:sp>
    </p:spTree>
    <p:extLst>
      <p:ext uri="{BB962C8B-B14F-4D97-AF65-F5344CB8AC3E}">
        <p14:creationId xmlns:p14="http://schemas.microsoft.com/office/powerpoint/2010/main" val="2819591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razyna\Desktop\zdj XII MK\XII ZSG 1 Kraków\III miejsce ZSG 1 Krakó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8113">
            <a:off x="1775180" y="560349"/>
            <a:ext cx="4065864" cy="304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Grazyna\Desktop\zdj XII MK\XII ZSG 1 Kraków\stół ZSG 1 Krakó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4072">
            <a:off x="4819112" y="832010"/>
            <a:ext cx="3909053" cy="293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Grazyna\Desktop\zdj XII MK\XII ZSG 1 Kraków\potrawa i napój ZSG 1 Krakó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47814"/>
            <a:ext cx="2468893" cy="185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1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razyna\Desktop\zdj XII MK\XII ZSG 1 Kraków\stół ZSG 1 Kraków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4190">
            <a:off x="4920949" y="916048"/>
            <a:ext cx="3780080" cy="283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Grazyna\Desktop\zdj XII MK\XII ZSG 1 Kraków\potrawa ZSG 1 Kraków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3906">
            <a:off x="2655184" y="439449"/>
            <a:ext cx="2660915" cy="199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Grazyna\Desktop\zdj XII MK\XII ZSG 1 Kraków\napój ZSG 1 Kraków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5825">
            <a:off x="3571385" y="2473652"/>
            <a:ext cx="1760596" cy="234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044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123478"/>
            <a:ext cx="6876256" cy="482453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dirty="0">
                <a:latin typeface="Georgia" panose="02040502050405020303" pitchFamily="18" charset="0"/>
              </a:rPr>
              <a:t>Drużyna z Zespołu Szkół Ponadgimnazjalnych Małopolskiej Szkoły Gościnności </a:t>
            </a:r>
            <a:br>
              <a:rPr lang="pl-PL" sz="3600" b="1" dirty="0">
                <a:latin typeface="Georgia" panose="02040502050405020303" pitchFamily="18" charset="0"/>
              </a:rPr>
            </a:br>
            <a:r>
              <a:rPr lang="pl-PL" sz="3600" b="1" dirty="0">
                <a:latin typeface="Georgia" panose="02040502050405020303" pitchFamily="18" charset="0"/>
              </a:rPr>
              <a:t>im. Tytusa Chałubińskiego</a:t>
            </a:r>
            <a:br>
              <a:rPr lang="pl-PL" sz="3600" b="1" dirty="0">
                <a:latin typeface="Georgia" panose="02040502050405020303" pitchFamily="18" charset="0"/>
              </a:rPr>
            </a:br>
            <a:r>
              <a:rPr lang="pl-PL" sz="3600" b="1" dirty="0">
                <a:latin typeface="Georgia" panose="02040502050405020303" pitchFamily="18" charset="0"/>
              </a:rPr>
              <a:t>w Myślenicach</a:t>
            </a:r>
            <a:br>
              <a:rPr lang="pl-PL" sz="3600" b="1" dirty="0">
                <a:latin typeface="Georgia" panose="02040502050405020303" pitchFamily="18" charset="0"/>
              </a:rPr>
            </a:br>
            <a:r>
              <a:rPr lang="pl-PL" sz="3600" b="1" dirty="0">
                <a:latin typeface="Georgia" panose="02040502050405020303" pitchFamily="18" charset="0"/>
              </a:rPr>
              <a:t>Adrian Smok</a:t>
            </a:r>
            <a:br>
              <a:rPr lang="pl-PL" sz="3600" b="1" dirty="0">
                <a:latin typeface="Georgia" panose="02040502050405020303" pitchFamily="18" charset="0"/>
              </a:rPr>
            </a:br>
            <a:r>
              <a:rPr lang="pl-PL" sz="3600" b="1" dirty="0">
                <a:latin typeface="Georgia" panose="02040502050405020303" pitchFamily="18" charset="0"/>
              </a:rPr>
              <a:t>Dominika Mleczek</a:t>
            </a:r>
            <a:br>
              <a:rPr lang="pl-PL" sz="3600" b="1" dirty="0">
                <a:latin typeface="Georgia" panose="02040502050405020303" pitchFamily="18" charset="0"/>
              </a:rPr>
            </a:br>
            <a:r>
              <a:rPr lang="pl-PL" sz="3600" b="1" dirty="0" smtClean="0">
                <a:latin typeface="Georgia" panose="02040502050405020303" pitchFamily="18" charset="0"/>
              </a:rPr>
              <a:t>Opiekunowie</a:t>
            </a:r>
            <a:r>
              <a:rPr lang="pl-PL" sz="3600" b="1" dirty="0">
                <a:latin typeface="Georgia" panose="02040502050405020303" pitchFamily="18" charset="0"/>
              </a:rPr>
              <a:t>:</a:t>
            </a:r>
            <a:br>
              <a:rPr lang="pl-PL" sz="3600" b="1" dirty="0">
                <a:latin typeface="Georgia" panose="02040502050405020303" pitchFamily="18" charset="0"/>
              </a:rPr>
            </a:br>
            <a:r>
              <a:rPr lang="pl-PL" sz="3600" b="1" dirty="0">
                <a:latin typeface="Georgia" panose="02040502050405020303" pitchFamily="18" charset="0"/>
              </a:rPr>
              <a:t>Anna Stasik </a:t>
            </a:r>
            <a:r>
              <a:rPr lang="pl-PL" sz="3600" b="1" dirty="0" smtClean="0">
                <a:latin typeface="Georgia" panose="02040502050405020303" pitchFamily="18" charset="0"/>
              </a:rPr>
              <a:t>i Małgorzata </a:t>
            </a:r>
            <a:r>
              <a:rPr lang="pl-PL" sz="3600" b="1" dirty="0" err="1">
                <a:latin typeface="Georgia" panose="02040502050405020303" pitchFamily="18" charset="0"/>
              </a:rPr>
              <a:t>Bergel</a:t>
            </a:r>
            <a:endParaRPr lang="pl-PL" sz="36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7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Grazyna\Desktop\zdj XII MK\XII ZSPMSG Myślenice\P10206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0601">
            <a:off x="1616008" y="663539"/>
            <a:ext cx="4005064" cy="300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Grazyna\Desktop\zdj XII MK\XII ZSPMSG Myślenice\stół ZSPMSG Myśleni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184">
            <a:off x="5134856" y="845978"/>
            <a:ext cx="3725204" cy="279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Grazyna\Desktop\zdj XII MK\XII ZSPMSG Myślenice\P10205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540" y="2931790"/>
            <a:ext cx="2660915" cy="199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628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razyna\Desktop\zdj XII MK\XII ZSPMSG Myślenice\stół ZSPMSG Myślenice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8957">
            <a:off x="5042503" y="1426716"/>
            <a:ext cx="3717032" cy="278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Grazyna\Desktop\zdj XII MK\XII ZSPMSG Myślenice\P10205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5507">
            <a:off x="2363464" y="548225"/>
            <a:ext cx="2953166" cy="22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2979">
            <a:off x="3018819" y="2845603"/>
            <a:ext cx="2437625" cy="1826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6595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2"/>
          <p:cNvSpPr>
            <a:spLocks noGrp="1"/>
          </p:cNvSpPr>
          <p:nvPr>
            <p:ph type="ctrTitle"/>
          </p:nvPr>
        </p:nvSpPr>
        <p:spPr>
          <a:xfrm>
            <a:off x="323528" y="3651870"/>
            <a:ext cx="8496944" cy="1152128"/>
          </a:xfrm>
        </p:spPr>
        <p:txBody>
          <a:bodyPr>
            <a:normAutofit/>
          </a:bodyPr>
          <a:lstStyle/>
          <a:p>
            <a:r>
              <a:rPr lang="pl-PL" sz="6000" b="1" i="1" dirty="0">
                <a:solidFill>
                  <a:prstClr val="black"/>
                </a:solidFill>
                <a:latin typeface="Georgia" panose="02040502050405020303" pitchFamily="18" charset="0"/>
              </a:rPr>
              <a:t>Nagroda Specjalna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54400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51520" y="3758059"/>
            <a:ext cx="8640960" cy="1189955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prstClr val="black"/>
                </a:solidFill>
              </a:rPr>
              <a:t>Najlepszy kelner! Katarzyna </a:t>
            </a:r>
            <a:r>
              <a:rPr lang="pl-PL" b="1" dirty="0" err="1">
                <a:solidFill>
                  <a:prstClr val="black"/>
                </a:solidFill>
              </a:rPr>
              <a:t>Rajczak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66070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8" y="3758059"/>
            <a:ext cx="8496944" cy="1261963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prstClr val="black"/>
                </a:solidFill>
              </a:rPr>
              <a:t>Najlepszy kucharz! Mateusz </a:t>
            </a:r>
            <a:r>
              <a:rPr lang="pl-PL" b="1" dirty="0" err="1">
                <a:solidFill>
                  <a:prstClr val="black"/>
                </a:solidFill>
              </a:rPr>
              <a:t>Ciurej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99144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Grazyna\Desktop\zdj XII MK\najlepsi\Katarzyna Rajczak i Mateusz Ciure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52" y="371606"/>
            <a:ext cx="5733256" cy="429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772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1760" y="627534"/>
            <a:ext cx="6275040" cy="3445891"/>
          </a:xfrm>
        </p:spPr>
        <p:txBody>
          <a:bodyPr>
            <a:normAutofit/>
          </a:bodyPr>
          <a:lstStyle/>
          <a:p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 </a:t>
            </a:r>
            <a:r>
              <a:rPr lang="pl-PL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„indyjski kur” </a:t>
            </a:r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l-PL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gallus</a:t>
            </a:r>
            <a:r>
              <a:rPr lang="pl-PL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indicus</a:t>
            </a:r>
            <a:r>
              <a:rPr lang="pl-PL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był świadectwem na istnienie innego świata – amerykańskiego kontynentu.</a:t>
            </a:r>
            <a:endParaRPr lang="pl-PL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66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0">
        <p:wipe/>
      </p:transition>
    </mc:Choice>
    <mc:Fallback xmlns="">
      <p:transition spd="slow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3758059"/>
            <a:ext cx="9144000" cy="1261963"/>
          </a:xfrm>
        </p:spPr>
        <p:txBody>
          <a:bodyPr>
            <a:normAutofit/>
          </a:bodyPr>
          <a:lstStyle/>
          <a:p>
            <a:r>
              <a:rPr lang="pl-PL" sz="6600" b="1" i="1" dirty="0">
                <a:solidFill>
                  <a:prstClr val="black"/>
                </a:solidFill>
                <a:latin typeface="Georgia" panose="02040502050405020303" pitchFamily="18" charset="0"/>
              </a:rPr>
              <a:t>Pozostali uczestnicy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89089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1760" y="205978"/>
            <a:ext cx="6480720" cy="459801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dirty="0">
                <a:latin typeface="Georgia" panose="02040502050405020303" pitchFamily="18" charset="0"/>
              </a:rPr>
              <a:t>Drużyna z Zespołu </a:t>
            </a:r>
            <a:r>
              <a:rPr lang="de-DE" sz="3600" b="1" dirty="0" err="1">
                <a:latin typeface="Georgia" panose="02040502050405020303" pitchFamily="18" charset="0"/>
              </a:rPr>
              <a:t>Szkół</a:t>
            </a:r>
            <a:r>
              <a:rPr lang="de-DE" sz="3600" b="1" dirty="0">
                <a:latin typeface="Georgia" panose="02040502050405020303" pitchFamily="18" charset="0"/>
              </a:rPr>
              <a:t> </a:t>
            </a:r>
            <a:r>
              <a:rPr lang="de-DE" sz="3600" b="1" dirty="0" err="1">
                <a:latin typeface="Georgia" panose="02040502050405020303" pitchFamily="18" charset="0"/>
              </a:rPr>
              <a:t>nr</a:t>
            </a:r>
            <a:r>
              <a:rPr lang="de-DE" sz="3600" b="1" dirty="0">
                <a:latin typeface="Georgia" panose="02040502050405020303" pitchFamily="18" charset="0"/>
              </a:rPr>
              <a:t> 3 im. </a:t>
            </a:r>
            <a:r>
              <a:rPr lang="de-DE" sz="3600" b="1" dirty="0" err="1">
                <a:latin typeface="Georgia" panose="02040502050405020303" pitchFamily="18" charset="0"/>
              </a:rPr>
              <a:t>ks</a:t>
            </a:r>
            <a:r>
              <a:rPr lang="de-DE" sz="3600" b="1" dirty="0">
                <a:latin typeface="Georgia" panose="02040502050405020303" pitchFamily="18" charset="0"/>
              </a:rPr>
              <a:t>. prof. </a:t>
            </a:r>
            <a:r>
              <a:rPr lang="de-DE" sz="3600" b="1" dirty="0" err="1">
                <a:latin typeface="Georgia" panose="02040502050405020303" pitchFamily="18" charset="0"/>
              </a:rPr>
              <a:t>Józefa</a:t>
            </a:r>
            <a:r>
              <a:rPr lang="de-DE" sz="3600" b="1" dirty="0">
                <a:latin typeface="Georgia" panose="02040502050405020303" pitchFamily="18" charset="0"/>
              </a:rPr>
              <a:t> </a:t>
            </a:r>
            <a:r>
              <a:rPr lang="de-DE" sz="3600" b="1" dirty="0" err="1">
                <a:latin typeface="Georgia" panose="02040502050405020303" pitchFamily="18" charset="0"/>
              </a:rPr>
              <a:t>Tischnera</a:t>
            </a:r>
            <a:r>
              <a:rPr lang="pl-PL" sz="3600" b="1" dirty="0">
                <a:latin typeface="Georgia" panose="02040502050405020303" pitchFamily="18" charset="0"/>
              </a:rPr>
              <a:t/>
            </a:r>
            <a:br>
              <a:rPr lang="pl-PL" sz="3600" b="1" dirty="0">
                <a:latin typeface="Georgia" panose="02040502050405020303" pitchFamily="18" charset="0"/>
              </a:rPr>
            </a:br>
            <a:r>
              <a:rPr lang="pl-PL" sz="3600" b="1" dirty="0">
                <a:latin typeface="Georgia" panose="02040502050405020303" pitchFamily="18" charset="0"/>
              </a:rPr>
              <a:t>w </a:t>
            </a:r>
            <a:r>
              <a:rPr lang="pl-PL" sz="3600" b="1" dirty="0" smtClean="0">
                <a:latin typeface="Georgia" panose="02040502050405020303" pitchFamily="18" charset="0"/>
              </a:rPr>
              <a:t>Wadowicach</a:t>
            </a:r>
            <a:r>
              <a:rPr lang="pl-PL" sz="3600" b="1" dirty="0">
                <a:latin typeface="Georgia" panose="02040502050405020303" pitchFamily="18" charset="0"/>
              </a:rPr>
              <a:t/>
            </a:r>
            <a:br>
              <a:rPr lang="pl-PL" sz="3600" b="1" dirty="0">
                <a:latin typeface="Georgia" panose="02040502050405020303" pitchFamily="18" charset="0"/>
              </a:rPr>
            </a:br>
            <a:r>
              <a:rPr lang="pl-PL" sz="3600" b="1" dirty="0">
                <a:latin typeface="Georgia" panose="02040502050405020303" pitchFamily="18" charset="0"/>
              </a:rPr>
              <a:t>Karolina Chmura</a:t>
            </a:r>
            <a:br>
              <a:rPr lang="pl-PL" sz="3600" b="1" dirty="0">
                <a:latin typeface="Georgia" panose="02040502050405020303" pitchFamily="18" charset="0"/>
              </a:rPr>
            </a:br>
            <a:r>
              <a:rPr lang="pl-PL" sz="3600" b="1" dirty="0">
                <a:latin typeface="Georgia" panose="02040502050405020303" pitchFamily="18" charset="0"/>
              </a:rPr>
              <a:t>Dominika </a:t>
            </a:r>
            <a:r>
              <a:rPr lang="pl-PL" sz="3600" b="1" dirty="0" err="1">
                <a:latin typeface="Georgia" panose="02040502050405020303" pitchFamily="18" charset="0"/>
              </a:rPr>
              <a:t>Worytko</a:t>
            </a:r>
            <a:r>
              <a:rPr lang="pl-PL" sz="3600" b="1" dirty="0">
                <a:latin typeface="Georgia" panose="02040502050405020303" pitchFamily="18" charset="0"/>
              </a:rPr>
              <a:t/>
            </a:r>
            <a:br>
              <a:rPr lang="pl-PL" sz="3600" b="1" dirty="0">
                <a:latin typeface="Georgia" panose="02040502050405020303" pitchFamily="18" charset="0"/>
              </a:rPr>
            </a:br>
            <a:r>
              <a:rPr lang="pl-PL" sz="3600" b="1" dirty="0" smtClean="0">
                <a:latin typeface="Georgia" panose="02040502050405020303" pitchFamily="18" charset="0"/>
              </a:rPr>
              <a:t>Opiekunowie</a:t>
            </a:r>
            <a:r>
              <a:rPr lang="pl-PL" sz="3600" b="1" dirty="0">
                <a:latin typeface="Georgia" panose="02040502050405020303" pitchFamily="18" charset="0"/>
              </a:rPr>
              <a:t>:</a:t>
            </a:r>
            <a:br>
              <a:rPr lang="pl-PL" sz="3600" b="1" dirty="0">
                <a:latin typeface="Georgia" panose="02040502050405020303" pitchFamily="18" charset="0"/>
              </a:rPr>
            </a:br>
            <a:r>
              <a:rPr lang="pl-PL" sz="3600" b="1" dirty="0">
                <a:latin typeface="Georgia" panose="02040502050405020303" pitchFamily="18" charset="0"/>
              </a:rPr>
              <a:t>Anna Knapik</a:t>
            </a:r>
            <a:br>
              <a:rPr lang="pl-PL" sz="3600" b="1" dirty="0">
                <a:latin typeface="Georgia" panose="02040502050405020303" pitchFamily="18" charset="0"/>
              </a:rPr>
            </a:br>
            <a:r>
              <a:rPr lang="pl-PL" sz="3600" b="1" dirty="0">
                <a:latin typeface="Georgia" panose="02040502050405020303" pitchFamily="18" charset="0"/>
              </a:rPr>
              <a:t>Marta </a:t>
            </a:r>
            <a:r>
              <a:rPr lang="pl-PL" sz="3600" b="1" dirty="0" smtClean="0">
                <a:latin typeface="Georgia" panose="02040502050405020303" pitchFamily="18" charset="0"/>
              </a:rPr>
              <a:t>Leśniak</a:t>
            </a:r>
            <a:endParaRPr lang="pl-PL" sz="36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701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Grazyna\Desktop\zdj XII MK\XII ZS nr 3 Wadowice\P10206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6334">
            <a:off x="1741789" y="504187"/>
            <a:ext cx="3909053" cy="293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Grazyna\Desktop\zdj XII MK\XII ZS nr 3 Wadowice\XII stół Wadowi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848">
            <a:off x="5420874" y="1317361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Grazyna\Desktop\zdj XII MK\XII ZS nr 3 Wadowice\P10205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315" y="2813230"/>
            <a:ext cx="2675885" cy="200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304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Grazyna\Desktop\zdj XII MK\XII ZS nr 3 Wadowice\XII Wadowice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6636">
            <a:off x="5165642" y="904386"/>
            <a:ext cx="3717032" cy="278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Grazyna\Desktop\zdj XII MK\XII ZS nr 3 Wadowice\potrawa ZS 3 Wadowice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1989">
            <a:off x="2555778" y="666355"/>
            <a:ext cx="2564904" cy="192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Grazyna\Desktop\zdj XII MK\XII ZS nr 3 Wadowice\P10205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4570">
            <a:off x="3484044" y="2495146"/>
            <a:ext cx="1746195" cy="232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169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1760" y="205978"/>
            <a:ext cx="6275040" cy="4670027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latin typeface="Georgia" panose="02040502050405020303" pitchFamily="18" charset="0"/>
              </a:rPr>
              <a:t>Drużyna z Centrum </a:t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>
                <a:latin typeface="Georgia" panose="02040502050405020303" pitchFamily="18" charset="0"/>
              </a:rPr>
              <a:t>Kształcenia Zawodowego </a:t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>
                <a:latin typeface="Georgia" panose="02040502050405020303" pitchFamily="18" charset="0"/>
              </a:rPr>
              <a:t>i Ustawicznego </a:t>
            </a:r>
            <a:r>
              <a:rPr lang="pl-PL" sz="3200" b="1" dirty="0" smtClean="0">
                <a:latin typeface="Georgia" panose="02040502050405020303" pitchFamily="18" charset="0"/>
              </a:rPr>
              <a:t/>
            </a:r>
            <a:br>
              <a:rPr lang="pl-PL" sz="3200" b="1" dirty="0" smtClean="0">
                <a:latin typeface="Georgia" panose="02040502050405020303" pitchFamily="18" charset="0"/>
              </a:rPr>
            </a:br>
            <a:r>
              <a:rPr lang="pl-PL" sz="3200" b="1" dirty="0" smtClean="0">
                <a:latin typeface="Georgia" panose="02040502050405020303" pitchFamily="18" charset="0"/>
              </a:rPr>
              <a:t>w </a:t>
            </a:r>
            <a:r>
              <a:rPr lang="pl-PL" sz="3200" b="1" dirty="0">
                <a:latin typeface="Georgia" panose="02040502050405020303" pitchFamily="18" charset="0"/>
              </a:rPr>
              <a:t>Niepołomicach</a:t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>
                <a:latin typeface="Georgia" panose="02040502050405020303" pitchFamily="18" charset="0"/>
              </a:rPr>
              <a:t>Ewelina Klima</a:t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>
                <a:latin typeface="Georgia" panose="02040502050405020303" pitchFamily="18" charset="0"/>
              </a:rPr>
              <a:t>Klaudia </a:t>
            </a:r>
            <a:r>
              <a:rPr lang="pl-PL" sz="3200" b="1" smtClean="0">
                <a:latin typeface="Georgia" panose="02040502050405020303" pitchFamily="18" charset="0"/>
              </a:rPr>
              <a:t>Nagięć</a:t>
            </a:r>
            <a:r>
              <a:rPr lang="pl-PL" sz="3200" b="1" dirty="0">
                <a:latin typeface="Georgia" panose="02040502050405020303" pitchFamily="18" charset="0"/>
              </a:rPr>
              <a:t/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 smtClean="0">
                <a:latin typeface="Georgia" panose="02040502050405020303" pitchFamily="18" charset="0"/>
              </a:rPr>
              <a:t>Opiekun:</a:t>
            </a:r>
            <a:r>
              <a:rPr lang="pl-PL" sz="3200" b="1" dirty="0">
                <a:latin typeface="Georgia" panose="02040502050405020303" pitchFamily="18" charset="0"/>
              </a:rPr>
              <a:t/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>
                <a:latin typeface="Georgia" panose="02040502050405020303" pitchFamily="18" charset="0"/>
              </a:rPr>
              <a:t>Michał </a:t>
            </a:r>
            <a:r>
              <a:rPr lang="pl-PL" sz="3200" b="1" dirty="0" err="1">
                <a:latin typeface="Georgia" panose="02040502050405020303" pitchFamily="18" charset="0"/>
              </a:rPr>
              <a:t>Hajdus</a:t>
            </a:r>
            <a:r>
              <a:rPr lang="pl-PL" sz="3200" b="1" dirty="0">
                <a:latin typeface="Georgia" panose="020405020504050203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217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Grazyna\Desktop\zdj XII MK\XII CKZiU Niepołomice\P10206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3968">
            <a:off x="2000511" y="576045"/>
            <a:ext cx="3717032" cy="278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Grazyna\Desktop\zdj XII MK\XII CKZiU Niepołomice\stół CKZiU Niepołomi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442">
            <a:off x="5214814" y="1607843"/>
            <a:ext cx="3645024" cy="273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Grazyna\Desktop\zdj XII MK\XII CKZiU Niepołomice\P10205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2" y="3075806"/>
            <a:ext cx="2564904" cy="192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793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razyna\Desktop\zdj XII MK\XII CKZiU Niepołomice\stół CKZiU Niepołomice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0721">
            <a:off x="4972785" y="1330291"/>
            <a:ext cx="3717032" cy="278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Grazyna\Desktop\zdj XII MK\XII CKZiU Niepołomice\potrawa CKZiU Niepołomice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3319">
            <a:off x="2307635" y="463523"/>
            <a:ext cx="2808011" cy="210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Grazyna\Desktop\zdj XII MK\XII CKZiU Niepołomice\napój CKZiU Niepołomice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376">
            <a:off x="3395839" y="2499741"/>
            <a:ext cx="1814492" cy="241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714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1760" y="205978"/>
            <a:ext cx="6275040" cy="4670027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dirty="0">
                <a:latin typeface="Georgia" panose="02040502050405020303" pitchFamily="18" charset="0"/>
              </a:rPr>
              <a:t>Drużyna z Technikum </a:t>
            </a:r>
            <a:r>
              <a:rPr lang="pl-PL" sz="3600" b="1" dirty="0" smtClean="0">
                <a:latin typeface="Georgia" panose="02040502050405020303" pitchFamily="18" charset="0"/>
              </a:rPr>
              <a:t>Ekonomiczno-Hotelarskiego </a:t>
            </a:r>
            <a:r>
              <a:rPr lang="pl-PL" sz="3600" b="1" dirty="0">
                <a:latin typeface="Georgia" panose="02040502050405020303" pitchFamily="18" charset="0"/>
              </a:rPr>
              <a:t>nr 4 im. Mikołaja Kopernika w Krakowie</a:t>
            </a:r>
            <a:br>
              <a:rPr lang="pl-PL" sz="3600" b="1" dirty="0">
                <a:latin typeface="Georgia" panose="02040502050405020303" pitchFamily="18" charset="0"/>
              </a:rPr>
            </a:br>
            <a:r>
              <a:rPr lang="pl-PL" sz="3600" b="1" dirty="0">
                <a:latin typeface="Georgia" panose="02040502050405020303" pitchFamily="18" charset="0"/>
              </a:rPr>
              <a:t>Katarzyna </a:t>
            </a:r>
            <a:r>
              <a:rPr lang="pl-PL" sz="3600" b="1" dirty="0" err="1" smtClean="0">
                <a:latin typeface="Georgia" panose="02040502050405020303" pitchFamily="18" charset="0"/>
              </a:rPr>
              <a:t>Zabagło</a:t>
            </a:r>
            <a:r>
              <a:rPr lang="pl-PL" sz="3600" b="1" dirty="0">
                <a:latin typeface="Georgia" panose="02040502050405020303" pitchFamily="18" charset="0"/>
              </a:rPr>
              <a:t/>
            </a:r>
            <a:br>
              <a:rPr lang="pl-PL" sz="3600" b="1" dirty="0">
                <a:latin typeface="Georgia" panose="02040502050405020303" pitchFamily="18" charset="0"/>
              </a:rPr>
            </a:br>
            <a:r>
              <a:rPr lang="pl-PL" sz="3600" b="1" dirty="0">
                <a:latin typeface="Georgia" panose="02040502050405020303" pitchFamily="18" charset="0"/>
              </a:rPr>
              <a:t>Sebastian Pajdak</a:t>
            </a:r>
            <a:br>
              <a:rPr lang="pl-PL" sz="3600" b="1" dirty="0">
                <a:latin typeface="Georgia" panose="02040502050405020303" pitchFamily="18" charset="0"/>
              </a:rPr>
            </a:br>
            <a:r>
              <a:rPr lang="pl-PL" sz="3600" b="1" dirty="0" smtClean="0">
                <a:latin typeface="Georgia" panose="02040502050405020303" pitchFamily="18" charset="0"/>
              </a:rPr>
              <a:t>Opiekun:</a:t>
            </a:r>
            <a:r>
              <a:rPr lang="pl-PL" sz="3600" b="1" dirty="0">
                <a:latin typeface="Georgia" panose="02040502050405020303" pitchFamily="18" charset="0"/>
              </a:rPr>
              <a:t/>
            </a:r>
            <a:br>
              <a:rPr lang="pl-PL" sz="3600" b="1" dirty="0">
                <a:latin typeface="Georgia" panose="02040502050405020303" pitchFamily="18" charset="0"/>
              </a:rPr>
            </a:br>
            <a:r>
              <a:rPr lang="pl-PL" sz="3600" b="1" dirty="0">
                <a:latin typeface="Georgia" panose="02040502050405020303" pitchFamily="18" charset="0"/>
              </a:rPr>
              <a:t>Agata Kosowicz</a:t>
            </a:r>
          </a:p>
        </p:txBody>
      </p:sp>
    </p:spTree>
    <p:extLst>
      <p:ext uri="{BB962C8B-B14F-4D97-AF65-F5344CB8AC3E}">
        <p14:creationId xmlns:p14="http://schemas.microsoft.com/office/powerpoint/2010/main" val="518943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Grazyna\Desktop\zdj XII MK\XII TE-H nr 4 Kraków\P10206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4695">
            <a:off x="1504068" y="485731"/>
            <a:ext cx="4047369" cy="303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Grazyna\Desktop\zdj XII MK\XII TE-H nr 4 Kraków\stół TE-H nr 4 Krakó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5259">
            <a:off x="5219755" y="1191650"/>
            <a:ext cx="3549946" cy="266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Grazyna\Desktop\zdj XII MK\XII TE-H nr 4 Kraków\P1020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31790"/>
            <a:ext cx="1532769" cy="204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627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Grazyna\Desktop\zdj XII MK\XII TE-H nr 4 Kraków\stół TE-H nr 4 Kraków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0201">
            <a:off x="4953885" y="1037146"/>
            <a:ext cx="3813043" cy="285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Grazyna\Desktop\zdj XII MK\XII TE-H nr 4 Kraków\potrawa TE-H 4 Kraków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3141">
            <a:off x="2289289" y="751856"/>
            <a:ext cx="2772668" cy="207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Grazyna\Desktop\zdj XII MK\XII TE-H nr 4 Kraków\P10205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852" y="2493090"/>
            <a:ext cx="1766795" cy="235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08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55776" y="1059582"/>
            <a:ext cx="6275040" cy="3085852"/>
          </a:xfrm>
        </p:spPr>
        <p:txBody>
          <a:bodyPr>
            <a:normAutofit/>
          </a:bodyPr>
          <a:lstStyle/>
          <a:p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Przez kilka stuleci drogi indyk częściej zdobił ogrody królewskie i szlacheckie, </a:t>
            </a:r>
            <a:b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niż pojawiał się na stole.</a:t>
            </a:r>
            <a:endParaRPr lang="pl-PL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18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8000">
        <p:wipe/>
      </p:transition>
    </mc:Choice>
    <mc:Fallback xmlns="">
      <p:transition spd="slow" advTm="8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3768" y="205978"/>
            <a:ext cx="6408712" cy="4742035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latin typeface="Georgia" panose="02040502050405020303" pitchFamily="18" charset="0"/>
              </a:rPr>
              <a:t>Drużyna </a:t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>
                <a:latin typeface="Georgia" panose="02040502050405020303" pitchFamily="18" charset="0"/>
              </a:rPr>
              <a:t>z Zespołu Szkół </a:t>
            </a:r>
            <a:r>
              <a:rPr lang="pl-PL" sz="3200" b="1" dirty="0" smtClean="0">
                <a:latin typeface="Georgia" panose="02040502050405020303" pitchFamily="18" charset="0"/>
              </a:rPr>
              <a:t/>
            </a:r>
            <a:br>
              <a:rPr lang="pl-PL" sz="3200" b="1" dirty="0" smtClean="0">
                <a:latin typeface="Georgia" panose="02040502050405020303" pitchFamily="18" charset="0"/>
              </a:rPr>
            </a:br>
            <a:r>
              <a:rPr lang="pl-PL" sz="3200" b="1" dirty="0" smtClean="0">
                <a:latin typeface="Georgia" panose="02040502050405020303" pitchFamily="18" charset="0"/>
              </a:rPr>
              <a:t>Zawodowych </a:t>
            </a:r>
            <a:r>
              <a:rPr lang="pl-PL" sz="3200" b="1" dirty="0">
                <a:latin typeface="Georgia" panose="02040502050405020303" pitchFamily="18" charset="0"/>
              </a:rPr>
              <a:t>nr 2 </a:t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>
                <a:latin typeface="Georgia" panose="02040502050405020303" pitchFamily="18" charset="0"/>
              </a:rPr>
              <a:t>w Krakowie</a:t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>
                <a:latin typeface="Georgia" panose="02040502050405020303" pitchFamily="18" charset="0"/>
              </a:rPr>
              <a:t>Wojciech </a:t>
            </a:r>
            <a:r>
              <a:rPr lang="pl-PL" sz="3200" b="1" dirty="0" err="1">
                <a:latin typeface="Georgia" panose="02040502050405020303" pitchFamily="18" charset="0"/>
              </a:rPr>
              <a:t>Mlekodaj</a:t>
            </a:r>
            <a:r>
              <a:rPr lang="pl-PL" sz="3200" b="1" dirty="0">
                <a:latin typeface="Georgia" panose="02040502050405020303" pitchFamily="18" charset="0"/>
              </a:rPr>
              <a:t/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>
                <a:latin typeface="Georgia" panose="02040502050405020303" pitchFamily="18" charset="0"/>
              </a:rPr>
              <a:t>Szymon Gajoch</a:t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 smtClean="0">
                <a:latin typeface="Georgia" panose="02040502050405020303" pitchFamily="18" charset="0"/>
              </a:rPr>
              <a:t>Opiekun</a:t>
            </a:r>
            <a:r>
              <a:rPr lang="pl-PL" sz="3200" b="1" dirty="0">
                <a:latin typeface="Georgia" panose="02040502050405020303" pitchFamily="18" charset="0"/>
              </a:rPr>
              <a:t>:</a:t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>
                <a:latin typeface="Georgia" panose="02040502050405020303" pitchFamily="18" charset="0"/>
              </a:rPr>
              <a:t>Barbara Adamczewska</a:t>
            </a:r>
          </a:p>
        </p:txBody>
      </p:sp>
    </p:spTree>
    <p:extLst>
      <p:ext uri="{BB962C8B-B14F-4D97-AF65-F5344CB8AC3E}">
        <p14:creationId xmlns:p14="http://schemas.microsoft.com/office/powerpoint/2010/main" val="2006481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Grazyna\Desktop\zdj XII MK\XII ZSZ 2 Kraków\P10206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4748">
            <a:off x="1767292" y="421922"/>
            <a:ext cx="3861048" cy="289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Grazyna\Desktop\zdj XII MK\XII ZSZ 2 Kraków\stół ZSZ 2 Krakó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1392">
            <a:off x="5183348" y="1150144"/>
            <a:ext cx="3717032" cy="278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Grazyna\Desktop\zdj XII MK\XII ZSZ 2 Kraków\P10205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003798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267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Grazyna\Desktop\zdj XII MK\XII ZSZ 2 Kraków\stół ZSZ 2 Kraków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8368">
            <a:off x="4959934" y="1082334"/>
            <a:ext cx="3861047" cy="289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Grazyna\Desktop\zdj XII MK\XII ZSZ 2 Kraków\potrawa ZSZ 2 Kraków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8635">
            <a:off x="2411760" y="699542"/>
            <a:ext cx="2736304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Grazyna\Desktop\zdj XII MK\XII ZSZ 2 Kraków\napój ZSZ 2 Krakó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4044">
            <a:off x="3070762" y="2787775"/>
            <a:ext cx="2660915" cy="199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724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1760" y="205978"/>
            <a:ext cx="6275040" cy="481404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dirty="0">
                <a:latin typeface="Georgia" panose="02040502050405020303" pitchFamily="18" charset="0"/>
              </a:rPr>
              <a:t>Drużyna z Zespołu Szkół Centrum Kształcenia Rolniczego </a:t>
            </a:r>
            <a:br>
              <a:rPr lang="pl-PL" sz="3600" b="1" dirty="0">
                <a:latin typeface="Georgia" panose="02040502050405020303" pitchFamily="18" charset="0"/>
              </a:rPr>
            </a:br>
            <a:r>
              <a:rPr lang="pl-PL" sz="3600" b="1" dirty="0">
                <a:latin typeface="Georgia" panose="02040502050405020303" pitchFamily="18" charset="0"/>
              </a:rPr>
              <a:t>im. Augustyna Suskiego</a:t>
            </a:r>
            <a:br>
              <a:rPr lang="pl-PL" sz="3600" b="1" dirty="0">
                <a:latin typeface="Georgia" panose="02040502050405020303" pitchFamily="18" charset="0"/>
              </a:rPr>
            </a:br>
            <a:r>
              <a:rPr lang="pl-PL" sz="3600" b="1" dirty="0">
                <a:latin typeface="Georgia" panose="02040502050405020303" pitchFamily="18" charset="0"/>
              </a:rPr>
              <a:t>w Nowym Targu</a:t>
            </a:r>
            <a:br>
              <a:rPr lang="pl-PL" sz="3600" b="1" dirty="0">
                <a:latin typeface="Georgia" panose="02040502050405020303" pitchFamily="18" charset="0"/>
              </a:rPr>
            </a:br>
            <a:r>
              <a:rPr lang="pl-PL" sz="3600" b="1" dirty="0">
                <a:latin typeface="Georgia" panose="02040502050405020303" pitchFamily="18" charset="0"/>
              </a:rPr>
              <a:t>Jakub Gogola </a:t>
            </a:r>
            <a:br>
              <a:rPr lang="pl-PL" sz="3600" b="1" dirty="0">
                <a:latin typeface="Georgia" panose="02040502050405020303" pitchFamily="18" charset="0"/>
              </a:rPr>
            </a:br>
            <a:r>
              <a:rPr lang="pl-PL" sz="3600" b="1" dirty="0">
                <a:latin typeface="Georgia" panose="02040502050405020303" pitchFamily="18" charset="0"/>
              </a:rPr>
              <a:t>Karolina Pałac</a:t>
            </a:r>
            <a:br>
              <a:rPr lang="pl-PL" sz="3600" b="1" dirty="0">
                <a:latin typeface="Georgia" panose="02040502050405020303" pitchFamily="18" charset="0"/>
              </a:rPr>
            </a:br>
            <a:r>
              <a:rPr lang="pl-PL" sz="3600" b="1" dirty="0" smtClean="0">
                <a:latin typeface="Georgia" panose="02040502050405020303" pitchFamily="18" charset="0"/>
              </a:rPr>
              <a:t>Opiekunowie</a:t>
            </a:r>
            <a:r>
              <a:rPr lang="pl-PL" sz="3600" b="1" dirty="0">
                <a:latin typeface="Georgia" panose="02040502050405020303" pitchFamily="18" charset="0"/>
              </a:rPr>
              <a:t>:</a:t>
            </a:r>
            <a:br>
              <a:rPr lang="pl-PL" sz="3600" b="1" dirty="0">
                <a:latin typeface="Georgia" panose="02040502050405020303" pitchFamily="18" charset="0"/>
              </a:rPr>
            </a:br>
            <a:r>
              <a:rPr lang="pl-PL" sz="3600" b="1" dirty="0" smtClean="0">
                <a:latin typeface="Georgia" panose="02040502050405020303" pitchFamily="18" charset="0"/>
              </a:rPr>
              <a:t>Józef </a:t>
            </a:r>
            <a:r>
              <a:rPr lang="pl-PL" sz="3600" b="1" dirty="0" err="1" smtClean="0">
                <a:latin typeface="Georgia" panose="02040502050405020303" pitchFamily="18" charset="0"/>
              </a:rPr>
              <a:t>Bąbol</a:t>
            </a:r>
            <a:r>
              <a:rPr lang="pl-PL" sz="3600" b="1" dirty="0">
                <a:latin typeface="Georgia" panose="02040502050405020303" pitchFamily="18" charset="0"/>
              </a:rPr>
              <a:t/>
            </a:r>
            <a:br>
              <a:rPr lang="pl-PL" sz="3600" b="1" dirty="0">
                <a:latin typeface="Georgia" panose="02040502050405020303" pitchFamily="18" charset="0"/>
              </a:rPr>
            </a:br>
            <a:r>
              <a:rPr lang="pl-PL" sz="3600" b="1" dirty="0">
                <a:latin typeface="Georgia" panose="02040502050405020303" pitchFamily="18" charset="0"/>
              </a:rPr>
              <a:t>Łukasz Fudala</a:t>
            </a:r>
          </a:p>
        </p:txBody>
      </p:sp>
    </p:spTree>
    <p:extLst>
      <p:ext uri="{BB962C8B-B14F-4D97-AF65-F5344CB8AC3E}">
        <p14:creationId xmlns:p14="http://schemas.microsoft.com/office/powerpoint/2010/main" val="4133055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Grazyna\Desktop\zdj XII MK\XII ZSCKR Nowy Targ\P10206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0993">
            <a:off x="1931646" y="581352"/>
            <a:ext cx="3717032" cy="278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Grazyna\Desktop\zdj XII MK\XII ZSCKR Nowy Targ\stół ZSCKR Nowy Tar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115">
            <a:off x="5204188" y="1218121"/>
            <a:ext cx="3525011" cy="264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Grazyna\Desktop\zdj XII MK\XII ZSCKR Nowy Targ\P10205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414" y="2757150"/>
            <a:ext cx="2852936" cy="213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566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Grazyna\Desktop\zdj XII MK\XII ZSCKR Nowy Targ\stół ZSCKR Nowy Targ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5131">
            <a:off x="5297022" y="636819"/>
            <a:ext cx="3636281" cy="272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Grazyna\Desktop\zdj XII MK\XII ZSCKR Nowy Targ\potrawa Nowy Tar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4168">
            <a:off x="2411761" y="530095"/>
            <a:ext cx="2852936" cy="213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Grazyna\Desktop\zdj XII MK\XII ZSCKR Nowy Targ\napój Nowy Targ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0804">
            <a:off x="3321216" y="2591497"/>
            <a:ext cx="2852936" cy="213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073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195486"/>
            <a:ext cx="6876256" cy="4670027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latin typeface="Georgia" panose="02040502050405020303" pitchFamily="18" charset="0"/>
              </a:rPr>
              <a:t>Drużyna z Prywatnego Technikum </a:t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>
                <a:latin typeface="Georgia" panose="02040502050405020303" pitchFamily="18" charset="0"/>
              </a:rPr>
              <a:t>w Myślenicach</a:t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>
                <a:latin typeface="Georgia" panose="02040502050405020303" pitchFamily="18" charset="0"/>
              </a:rPr>
              <a:t>Patrycja </a:t>
            </a:r>
            <a:r>
              <a:rPr lang="pl-PL" sz="3200" b="1" dirty="0" err="1">
                <a:latin typeface="Georgia" panose="02040502050405020303" pitchFamily="18" charset="0"/>
              </a:rPr>
              <a:t>Jędroszak</a:t>
            </a:r>
            <a:r>
              <a:rPr lang="pl-PL" sz="3200" b="1" dirty="0">
                <a:latin typeface="Georgia" panose="02040502050405020303" pitchFamily="18" charset="0"/>
              </a:rPr>
              <a:t/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>
                <a:latin typeface="Georgia" panose="02040502050405020303" pitchFamily="18" charset="0"/>
              </a:rPr>
              <a:t>Edyta Zagórska</a:t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 smtClean="0">
                <a:latin typeface="Georgia" panose="02040502050405020303" pitchFamily="18" charset="0"/>
              </a:rPr>
              <a:t>Opiekun</a:t>
            </a:r>
            <a:r>
              <a:rPr lang="pl-PL" sz="3200" b="1" dirty="0">
                <a:latin typeface="Georgia" panose="02040502050405020303" pitchFamily="18" charset="0"/>
              </a:rPr>
              <a:t>:</a:t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>
                <a:latin typeface="Georgia" panose="02040502050405020303" pitchFamily="18" charset="0"/>
              </a:rPr>
              <a:t>Małgorzata </a:t>
            </a:r>
            <a:r>
              <a:rPr lang="pl-PL" sz="3200" b="1" dirty="0" err="1" smtClean="0">
                <a:latin typeface="Georgia" panose="02040502050405020303" pitchFamily="18" charset="0"/>
              </a:rPr>
              <a:t>Hundla</a:t>
            </a:r>
            <a:r>
              <a:rPr lang="pl-PL" sz="3200" b="1" smtClean="0">
                <a:latin typeface="Georgia" panose="02040502050405020303" pitchFamily="18" charset="0"/>
              </a:rPr>
              <a:t>-Wawok</a:t>
            </a:r>
            <a:endParaRPr lang="pl-PL" sz="32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871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Grazyna\Desktop\zdj XII MK\XII PT Myślenice\P10206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1462">
            <a:off x="1897886" y="599520"/>
            <a:ext cx="3573016" cy="267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Grazyna\Desktop\zdj XII MK\XII PT Myślenice\stół PT Myśleni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9351">
            <a:off x="5187413" y="1061715"/>
            <a:ext cx="3704770" cy="277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Grazyna\Desktop\zdj XII MK\XII PT Myślenice\P10205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567" y="2859782"/>
            <a:ext cx="2948947" cy="221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652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Grazyna\Desktop\zdj XII MK\XII PT Myślenice\stół PT Myślenice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5491">
            <a:off x="4962637" y="653974"/>
            <a:ext cx="3944518" cy="295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Grazyna\Desktop\zdj XII MK\XII PT Myślenice\P10205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7440">
            <a:off x="2264359" y="831555"/>
            <a:ext cx="3060402" cy="229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Grazyna\Desktop\zdj XII MK\XII PT Myślenice\P10205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43758"/>
            <a:ext cx="1640781" cy="218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555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1760" y="205978"/>
            <a:ext cx="6275040" cy="4670027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latin typeface="Georgia" panose="02040502050405020303" pitchFamily="18" charset="0"/>
              </a:rPr>
              <a:t>Drużyna z Zespołu Szkół </a:t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>
                <a:latin typeface="Georgia" panose="02040502050405020303" pitchFamily="18" charset="0"/>
              </a:rPr>
              <a:t>w Dąbrowicy </a:t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>
                <a:latin typeface="Georgia" panose="02040502050405020303" pitchFamily="18" charset="0"/>
              </a:rPr>
              <a:t>Katarzyna Świerk</a:t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>
                <a:latin typeface="Georgia" panose="02040502050405020303" pitchFamily="18" charset="0"/>
              </a:rPr>
              <a:t>Paulina Rzepecka</a:t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 smtClean="0">
                <a:latin typeface="Georgia" panose="02040502050405020303" pitchFamily="18" charset="0"/>
              </a:rPr>
              <a:t>Opiekunowie:</a:t>
            </a:r>
            <a:r>
              <a:rPr lang="pl-PL" sz="3200" b="1" dirty="0">
                <a:latin typeface="Georgia" panose="02040502050405020303" pitchFamily="18" charset="0"/>
              </a:rPr>
              <a:t/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>
                <a:latin typeface="Georgia" panose="02040502050405020303" pitchFamily="18" charset="0"/>
              </a:rPr>
              <a:t>Anna </a:t>
            </a:r>
            <a:r>
              <a:rPr lang="pl-PL" sz="3200" b="1" dirty="0" err="1" smtClean="0">
                <a:latin typeface="Georgia" panose="02040502050405020303" pitchFamily="18" charset="0"/>
              </a:rPr>
              <a:t>Jop</a:t>
            </a:r>
            <a:r>
              <a:rPr lang="pl-PL" sz="3200" b="1" dirty="0">
                <a:latin typeface="Georgia" panose="02040502050405020303" pitchFamily="18" charset="0"/>
              </a:rPr>
              <a:t/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>
                <a:latin typeface="Georgia" panose="02040502050405020303" pitchFamily="18" charset="0"/>
              </a:rPr>
              <a:t>Kinga </a:t>
            </a:r>
            <a:r>
              <a:rPr lang="pl-PL" sz="3200" b="1" dirty="0" err="1">
                <a:latin typeface="Georgia" panose="02040502050405020303" pitchFamily="18" charset="0"/>
              </a:rPr>
              <a:t>Fasuga</a:t>
            </a:r>
            <a:endParaRPr lang="pl-PL" sz="32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256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5736" y="123478"/>
            <a:ext cx="6948256" cy="468052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Stanisław Czerniecki </a:t>
            </a:r>
            <a:b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 „</a:t>
            </a:r>
            <a:r>
              <a:rPr lang="pl-PL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Compendium</a:t>
            </a:r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ferculorum</a:t>
            </a:r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(1682r</a:t>
            </a:r>
            <a:r>
              <a:rPr lang="pl-PL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wymienia indyka jedynie </a:t>
            </a:r>
            <a:b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spisie inwentarza. </a:t>
            </a:r>
            <a:b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pl-PL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Księga szafarska dworu Jana III Sobieskiego” z lat 1695-1696 </a:t>
            </a:r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mówi </a:t>
            </a:r>
            <a:r>
              <a:rPr lang="pl-PL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tym, że na królewskim stole jadano już z niego potrawy.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7" r="16904"/>
          <a:stretch/>
        </p:blipFill>
        <p:spPr bwMode="auto">
          <a:xfrm>
            <a:off x="349656" y="339502"/>
            <a:ext cx="1368152" cy="206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5" r="16824"/>
          <a:stretch/>
        </p:blipFill>
        <p:spPr bwMode="auto">
          <a:xfrm>
            <a:off x="539552" y="2715766"/>
            <a:ext cx="1403168" cy="206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7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5000">
        <p:wipe/>
      </p:transition>
    </mc:Choice>
    <mc:Fallback xmlns="">
      <p:transition spd="slow" advTm="1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Grazyna\Desktop\zdj XII MK\XII ZS Dąbrowica\P10206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4808">
            <a:off x="1694785" y="546602"/>
            <a:ext cx="3717032" cy="278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Grazyna\Desktop\zdj XII MK\XII ZS Dąbrowica\XII stół Dąbrowica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9962">
            <a:off x="4990644" y="1514630"/>
            <a:ext cx="3920488" cy="294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Grazyna\Desktop\zdj XII MK\XII ZS Dąbrowica\P10205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146" y="2507630"/>
            <a:ext cx="1874807" cy="249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558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Grazyna\Desktop\zdj XII MK\XII ZS Dąbrowica\XII stół Dąbrowic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4858">
            <a:off x="5312805" y="752253"/>
            <a:ext cx="3621021" cy="271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Grazyna\Desktop\zdj XII MK\XII ZS Dąbrowica\potrawa ZS Dąbrowica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8138">
            <a:off x="2303455" y="1014035"/>
            <a:ext cx="3140968" cy="235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Grazyna\Desktop\zdj XII MK\XII ZS Dąbrowica\napój Dąbrowic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94894"/>
            <a:ext cx="1712789" cy="22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945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39752" y="205978"/>
            <a:ext cx="6480720" cy="4598019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latin typeface="Georgia" panose="02040502050405020303" pitchFamily="18" charset="0"/>
              </a:rPr>
              <a:t>Drużyna z Zespołu Szkół Ponadgimnazjalnych </a:t>
            </a:r>
            <a:r>
              <a:rPr lang="pl-PL" sz="3200" b="1" dirty="0" smtClean="0">
                <a:latin typeface="Georgia" panose="02040502050405020303" pitchFamily="18" charset="0"/>
              </a:rPr>
              <a:t/>
            </a:r>
            <a:br>
              <a:rPr lang="pl-PL" sz="3200" b="1" dirty="0" smtClean="0">
                <a:latin typeface="Georgia" panose="02040502050405020303" pitchFamily="18" charset="0"/>
              </a:rPr>
            </a:br>
            <a:r>
              <a:rPr lang="pl-PL" sz="3200" b="1" dirty="0" smtClean="0">
                <a:latin typeface="Georgia" panose="02040502050405020303" pitchFamily="18" charset="0"/>
              </a:rPr>
              <a:t>im</a:t>
            </a:r>
            <a:r>
              <a:rPr lang="pl-PL" sz="3200" b="1" dirty="0">
                <a:latin typeface="Georgia" panose="02040502050405020303" pitchFamily="18" charset="0"/>
              </a:rPr>
              <a:t>. J. Piłsudskiego </a:t>
            </a:r>
            <a:r>
              <a:rPr lang="pl-PL" sz="3200" b="1" dirty="0" smtClean="0">
                <a:latin typeface="Georgia" panose="02040502050405020303" pitchFamily="18" charset="0"/>
              </a:rPr>
              <a:t/>
            </a:r>
            <a:br>
              <a:rPr lang="pl-PL" sz="3200" b="1" dirty="0" smtClean="0">
                <a:latin typeface="Georgia" panose="02040502050405020303" pitchFamily="18" charset="0"/>
              </a:rPr>
            </a:br>
            <a:r>
              <a:rPr lang="pl-PL" sz="3200" b="1" dirty="0" smtClean="0">
                <a:latin typeface="Georgia" panose="02040502050405020303" pitchFamily="18" charset="0"/>
              </a:rPr>
              <a:t>w </a:t>
            </a:r>
            <a:r>
              <a:rPr lang="pl-PL" sz="3200" b="1" dirty="0">
                <a:latin typeface="Georgia" panose="02040502050405020303" pitchFamily="18" charset="0"/>
              </a:rPr>
              <a:t>Zakliczynie</a:t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>
                <a:latin typeface="Georgia" panose="02040502050405020303" pitchFamily="18" charset="0"/>
              </a:rPr>
              <a:t>Patryk Zachara</a:t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>
                <a:latin typeface="Georgia" panose="02040502050405020303" pitchFamily="18" charset="0"/>
              </a:rPr>
              <a:t>Andrzej Łazarz</a:t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 smtClean="0">
                <a:latin typeface="Georgia" panose="02040502050405020303" pitchFamily="18" charset="0"/>
              </a:rPr>
              <a:t>Opiekun:</a:t>
            </a:r>
            <a:r>
              <a:rPr lang="pl-PL" sz="3200" b="1" dirty="0">
                <a:latin typeface="Georgia" panose="02040502050405020303" pitchFamily="18" charset="0"/>
              </a:rPr>
              <a:t/>
            </a:r>
            <a:br>
              <a:rPr lang="pl-PL" sz="3200" b="1" dirty="0">
                <a:latin typeface="Georgia" panose="02040502050405020303" pitchFamily="18" charset="0"/>
              </a:rPr>
            </a:br>
            <a:r>
              <a:rPr lang="pl-PL" sz="3200" b="1" dirty="0">
                <a:latin typeface="Georgia" panose="02040502050405020303" pitchFamily="18" charset="0"/>
              </a:rPr>
              <a:t>Agata Bojdo</a:t>
            </a:r>
          </a:p>
        </p:txBody>
      </p:sp>
    </p:spTree>
    <p:extLst>
      <p:ext uri="{BB962C8B-B14F-4D97-AF65-F5344CB8AC3E}">
        <p14:creationId xmlns:p14="http://schemas.microsoft.com/office/powerpoint/2010/main" val="1480761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Grazyna\Desktop\zdj XII MK\XII ZSP Zakliczyn\P10206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7681">
            <a:off x="1797265" y="552464"/>
            <a:ext cx="3717032" cy="278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Grazyna\Desktop\zdj XII MK\XII ZSP Zakliczyn\P10205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7031">
            <a:off x="5063678" y="1129800"/>
            <a:ext cx="3717032" cy="278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Grazyna\Desktop\zdj XII MK\XII ZSP Zakliczyn\P10205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47" y="2546433"/>
            <a:ext cx="1820801" cy="242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214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Grazyna\Desktop\zdj XII MK\XII ZSP Zakliczyn\P10205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030">
            <a:off x="5107795" y="1232117"/>
            <a:ext cx="3813043" cy="285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Grazyna\Desktop\zdj XII MK\XII ZSP Zakliczyn\potrawa Zakliczy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4495">
            <a:off x="2233207" y="668152"/>
            <a:ext cx="3044957" cy="22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Grazyna\Desktop\zdj XII MK\XII ZSP Zakliczyn\napój Zakliczy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621" y="2662008"/>
            <a:ext cx="1793426" cy="239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331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1760" y="205978"/>
            <a:ext cx="6552728" cy="4670027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dirty="0">
                <a:latin typeface="Georgia" panose="02040502050405020303" pitchFamily="18" charset="0"/>
              </a:rPr>
              <a:t>Drużyna z Zespołu </a:t>
            </a:r>
            <a:r>
              <a:rPr lang="de-DE" sz="3600" b="1" dirty="0" err="1">
                <a:latin typeface="Georgia" panose="02040502050405020303" pitchFamily="18" charset="0"/>
              </a:rPr>
              <a:t>Szkół</a:t>
            </a:r>
            <a:r>
              <a:rPr lang="de-DE" sz="3600" b="1" dirty="0">
                <a:latin typeface="Georgia" panose="02040502050405020303" pitchFamily="18" charset="0"/>
              </a:rPr>
              <a:t> </a:t>
            </a:r>
            <a:r>
              <a:rPr lang="de-DE" sz="3600" b="1" dirty="0" err="1">
                <a:latin typeface="Georgia" panose="02040502050405020303" pitchFamily="18" charset="0"/>
              </a:rPr>
              <a:t>nr</a:t>
            </a:r>
            <a:r>
              <a:rPr lang="de-DE" sz="3600" b="1" dirty="0">
                <a:latin typeface="Georgia" panose="02040502050405020303" pitchFamily="18" charset="0"/>
              </a:rPr>
              <a:t> 3 im. </a:t>
            </a:r>
            <a:r>
              <a:rPr lang="de-DE" sz="3600" b="1" dirty="0" err="1">
                <a:latin typeface="Georgia" panose="02040502050405020303" pitchFamily="18" charset="0"/>
              </a:rPr>
              <a:t>ks</a:t>
            </a:r>
            <a:r>
              <a:rPr lang="de-DE" sz="3600" b="1" dirty="0">
                <a:latin typeface="Georgia" panose="02040502050405020303" pitchFamily="18" charset="0"/>
              </a:rPr>
              <a:t>. prof. </a:t>
            </a:r>
            <a:r>
              <a:rPr lang="de-DE" sz="3600" b="1" dirty="0" err="1">
                <a:latin typeface="Georgia" panose="02040502050405020303" pitchFamily="18" charset="0"/>
              </a:rPr>
              <a:t>Józefa</a:t>
            </a:r>
            <a:r>
              <a:rPr lang="de-DE" sz="3600" b="1" dirty="0">
                <a:latin typeface="Georgia" panose="02040502050405020303" pitchFamily="18" charset="0"/>
              </a:rPr>
              <a:t> </a:t>
            </a:r>
            <a:r>
              <a:rPr lang="de-DE" sz="3600" b="1" dirty="0" err="1">
                <a:latin typeface="Georgia" panose="02040502050405020303" pitchFamily="18" charset="0"/>
              </a:rPr>
              <a:t>Tischnera</a:t>
            </a:r>
            <a:r>
              <a:rPr lang="de-DE" sz="3600" b="1" dirty="0">
                <a:latin typeface="Georgia" panose="02040502050405020303" pitchFamily="18" charset="0"/>
              </a:rPr>
              <a:t> </a:t>
            </a:r>
            <a:r>
              <a:rPr lang="pl-PL" sz="3600" b="1" dirty="0">
                <a:latin typeface="Georgia" panose="02040502050405020303" pitchFamily="18" charset="0"/>
              </a:rPr>
              <a:t/>
            </a:r>
            <a:br>
              <a:rPr lang="pl-PL" sz="3600" b="1" dirty="0">
                <a:latin typeface="Georgia" panose="02040502050405020303" pitchFamily="18" charset="0"/>
              </a:rPr>
            </a:br>
            <a:r>
              <a:rPr lang="pl-PL" sz="3600" b="1" dirty="0">
                <a:latin typeface="Georgia" panose="02040502050405020303" pitchFamily="18" charset="0"/>
              </a:rPr>
              <a:t>w </a:t>
            </a:r>
            <a:r>
              <a:rPr lang="pl-PL" sz="3600" b="1" dirty="0" smtClean="0">
                <a:latin typeface="Georgia" panose="02040502050405020303" pitchFamily="18" charset="0"/>
              </a:rPr>
              <a:t>Bochni</a:t>
            </a:r>
            <a:r>
              <a:rPr lang="pl-PL" sz="3600" b="1" dirty="0">
                <a:latin typeface="Georgia" panose="02040502050405020303" pitchFamily="18" charset="0"/>
              </a:rPr>
              <a:t/>
            </a:r>
            <a:br>
              <a:rPr lang="pl-PL" sz="3600" b="1" dirty="0">
                <a:latin typeface="Georgia" panose="02040502050405020303" pitchFamily="18" charset="0"/>
              </a:rPr>
            </a:br>
            <a:r>
              <a:rPr lang="pl-PL" sz="3600" b="1" dirty="0">
                <a:latin typeface="Georgia" panose="02040502050405020303" pitchFamily="18" charset="0"/>
              </a:rPr>
              <a:t>Karol Dźwigaj</a:t>
            </a:r>
            <a:br>
              <a:rPr lang="pl-PL" sz="3600" b="1" dirty="0">
                <a:latin typeface="Georgia" panose="02040502050405020303" pitchFamily="18" charset="0"/>
              </a:rPr>
            </a:br>
            <a:r>
              <a:rPr lang="pl-PL" sz="3600" b="1" dirty="0">
                <a:latin typeface="Georgia" panose="02040502050405020303" pitchFamily="18" charset="0"/>
              </a:rPr>
              <a:t>Agnieszka Piechnik</a:t>
            </a:r>
            <a:br>
              <a:rPr lang="pl-PL" sz="3600" b="1" dirty="0">
                <a:latin typeface="Georgia" panose="02040502050405020303" pitchFamily="18" charset="0"/>
              </a:rPr>
            </a:br>
            <a:r>
              <a:rPr lang="pl-PL" sz="3600" b="1" dirty="0" smtClean="0">
                <a:latin typeface="Georgia" panose="02040502050405020303" pitchFamily="18" charset="0"/>
              </a:rPr>
              <a:t>Opiekunowie</a:t>
            </a:r>
            <a:r>
              <a:rPr lang="pl-PL" sz="3600" b="1" dirty="0">
                <a:latin typeface="Georgia" panose="02040502050405020303" pitchFamily="18" charset="0"/>
              </a:rPr>
              <a:t>:</a:t>
            </a:r>
            <a:br>
              <a:rPr lang="pl-PL" sz="3600" b="1" dirty="0">
                <a:latin typeface="Georgia" panose="02040502050405020303" pitchFamily="18" charset="0"/>
              </a:rPr>
            </a:br>
            <a:r>
              <a:rPr lang="pl-PL" sz="3600" b="1" dirty="0">
                <a:latin typeface="Georgia" panose="02040502050405020303" pitchFamily="18" charset="0"/>
              </a:rPr>
              <a:t>Magdalena </a:t>
            </a:r>
            <a:r>
              <a:rPr lang="pl-PL" sz="3600" b="1" dirty="0" err="1">
                <a:latin typeface="Georgia" panose="02040502050405020303" pitchFamily="18" charset="0"/>
              </a:rPr>
              <a:t>Hernik</a:t>
            </a:r>
            <a:r>
              <a:rPr lang="pl-PL" sz="3600" b="1" dirty="0">
                <a:latin typeface="Georgia" panose="02040502050405020303" pitchFamily="18" charset="0"/>
              </a:rPr>
              <a:t> </a:t>
            </a:r>
            <a:br>
              <a:rPr lang="pl-PL" sz="3600" b="1" dirty="0">
                <a:latin typeface="Georgia" panose="02040502050405020303" pitchFamily="18" charset="0"/>
              </a:rPr>
            </a:br>
            <a:r>
              <a:rPr lang="pl-PL" sz="3600" b="1" dirty="0">
                <a:latin typeface="Georgia" panose="02040502050405020303" pitchFamily="18" charset="0"/>
              </a:rPr>
              <a:t>Anna </a:t>
            </a:r>
            <a:r>
              <a:rPr lang="pl-PL" sz="3600" b="1" dirty="0" smtClean="0">
                <a:latin typeface="Georgia" panose="02040502050405020303" pitchFamily="18" charset="0"/>
              </a:rPr>
              <a:t>Biernat</a:t>
            </a:r>
            <a:endParaRPr lang="pl-PL" sz="36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844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Grazyna\Desktop\zdj XII MK\XII ZS nr 3 Bochnia\P10206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5340">
            <a:off x="1664303" y="289640"/>
            <a:ext cx="3813043" cy="285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Grazyna\Desktop\zdj XII MK\XII ZS nr 3 Bochnia\stół ZS 3 Bochn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1122">
            <a:off x="4967731" y="970301"/>
            <a:ext cx="3953716" cy="296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Grazyna\Desktop\zdj XII MK\XII ZS nr 3 Bochnia\P10205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499742"/>
            <a:ext cx="1874807" cy="249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026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Grazyna\Desktop\zdj XII MK\XII ZS nr 3 Bochnia\stół ZS 3 Bochnia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2375">
            <a:off x="5119022" y="603886"/>
            <a:ext cx="3788018" cy="284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Grazyna\Desktop\zdj XII MK\XII ZS nr 3 Bochnia\potrawa ZS 3 Bochnia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9712">
            <a:off x="2287241" y="701567"/>
            <a:ext cx="3013024" cy="225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C:\Users\Grazyna\Desktop\zdj XII MK\XII ZS nr 3 Bochnia\napój Bochni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210">
            <a:off x="4451648" y="2763772"/>
            <a:ext cx="1638182" cy="218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44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51520" y="3579862"/>
            <a:ext cx="8712968" cy="1440159"/>
          </a:xfrm>
        </p:spPr>
        <p:txBody>
          <a:bodyPr>
            <a:normAutofit fontScale="90000"/>
          </a:bodyPr>
          <a:lstStyle/>
          <a:p>
            <a:r>
              <a:rPr lang="pl-PL" sz="9600" b="1" dirty="0">
                <a:solidFill>
                  <a:prstClr val="black"/>
                </a:solidFill>
                <a:latin typeface="Georgia" panose="02040502050405020303" pitchFamily="18" charset="0"/>
              </a:rPr>
              <a:t>Gratulujemy!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86658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907704" y="3723878"/>
            <a:ext cx="5256584" cy="1117947"/>
          </a:xfrm>
        </p:spPr>
        <p:txBody>
          <a:bodyPr>
            <a:noAutofit/>
          </a:bodyPr>
          <a:lstStyle/>
          <a:p>
            <a:r>
              <a:rPr lang="pl-PL" sz="6600" b="1" dirty="0">
                <a:latin typeface="Georgia" panose="02040502050405020303" pitchFamily="18" charset="0"/>
              </a:rPr>
              <a:t>Sponsorzy:</a:t>
            </a:r>
          </a:p>
        </p:txBody>
      </p:sp>
    </p:spTree>
    <p:extLst>
      <p:ext uri="{BB962C8B-B14F-4D97-AF65-F5344CB8AC3E}">
        <p14:creationId xmlns:p14="http://schemas.microsoft.com/office/powerpoint/2010/main" val="225173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9000">
        <p:wipe/>
      </p:transition>
    </mc:Choice>
    <mc:Fallback xmlns="">
      <p:transition spd="slow" advTm="9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1760" y="411510"/>
            <a:ext cx="6275040" cy="3877939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lat później </a:t>
            </a:r>
            <a:br>
              <a:rPr lang="pl-PL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Wojciech </a:t>
            </a:r>
            <a:r>
              <a:rPr lang="pl-PL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Wielądko</a:t>
            </a:r>
            <a:r>
              <a:rPr lang="pl-PL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„Kucharzu doskonałym”    	poświęca </a:t>
            </a:r>
            <a:r>
              <a:rPr lang="pl-PL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potrawom </a:t>
            </a:r>
            <a:br>
              <a:rPr lang="pl-PL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pl-PL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niego </a:t>
            </a:r>
            <a:br>
              <a:rPr lang="pl-PL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już </a:t>
            </a:r>
            <a:r>
              <a:rPr lang="pl-PL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cały podrozdział.</a:t>
            </a: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43558"/>
            <a:ext cx="1328737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788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9000">
        <p:wipe/>
      </p:transition>
    </mc:Choice>
    <mc:Fallback xmlns="">
      <p:transition spd="slow" advTm="9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07704" y="122070"/>
            <a:ext cx="6624736" cy="489795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Marszałek Województwa Małopolskiego</a:t>
            </a:r>
            <a:r>
              <a:rPr lang="pl-PL" sz="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Prezydent Miasta </a:t>
            </a:r>
            <a:r>
              <a:rPr lang="pl-PL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Krakowa    </a:t>
            </a:r>
            <a:r>
              <a:rPr lang="pl-PL" sz="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l-PL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Małopolski </a:t>
            </a:r>
            <a:r>
              <a:rPr lang="pl-PL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Kurator </a:t>
            </a:r>
            <a:r>
              <a:rPr lang="pl-PL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Oświaty</a:t>
            </a:r>
            <a:r>
              <a:rPr lang="pl-PL" sz="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pl-PL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Krakowska </a:t>
            </a:r>
            <a:r>
              <a:rPr lang="pl-PL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Kongregacja Kupiecka  </a:t>
            </a:r>
            <a:r>
              <a:rPr lang="pl-PL" sz="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pl-PL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Selgros </a:t>
            </a:r>
            <a:r>
              <a:rPr lang="pl-PL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cash&amp;carry</a:t>
            </a:r>
            <a:endParaRPr lang="pl-PL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28756"/>
            <a:ext cx="720080" cy="77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9" descr="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91" y="2895620"/>
            <a:ext cx="792088" cy="902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 descr="http://www.malopolskie.pl/Pliki/LogoWM/02%20logo%20kolor%20pion_M_rgb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989" y="267494"/>
            <a:ext cx="923552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http://www.kuratorium.krakow.pl/Images/Normal/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460" y="2139702"/>
            <a:ext cx="1431053" cy="72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723878"/>
            <a:ext cx="936104" cy="836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49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9000">
        <p:wipe/>
      </p:transition>
    </mc:Choice>
    <mc:Fallback xmlns="">
      <p:transition spd="slow" advTm="9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205978"/>
            <a:ext cx="6419056" cy="1069628"/>
          </a:xfrm>
        </p:spPr>
        <p:txBody>
          <a:bodyPr>
            <a:normAutofit/>
          </a:bodyPr>
          <a:lstStyle/>
          <a:p>
            <a:r>
              <a:rPr lang="pl-PL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Sprocket</a:t>
            </a:r>
            <a:r>
              <a:rPr lang="pl-PL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PHU </a:t>
            </a:r>
            <a:br>
              <a:rPr lang="pl-PL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Grzegorz Barski, Jerzy </a:t>
            </a:r>
            <a:r>
              <a:rPr lang="pl-PL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Koprowski</a:t>
            </a:r>
            <a:endParaRPr lang="pl-PL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91299"/>
            <a:ext cx="1249401" cy="113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1" descr="C:\Documents and Settings\Maria\Pulpit\mama\konkurs maŁopolski IV\Logo Hurtowni STRUŚ - JPEG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621" y="1559756"/>
            <a:ext cx="1414856" cy="93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Gawor -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491299"/>
            <a:ext cx="1395915" cy="1131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565" y="3323818"/>
            <a:ext cx="1648112" cy="91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+ÜwietoChlebaLogodu+-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612" y="2964472"/>
            <a:ext cx="1506180" cy="127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1" descr="C:\Documents and Settings\1\Pulpit\getAttachment_pliki\logo_ks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01" y="3151701"/>
            <a:ext cx="1088151" cy="108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192" y="1641362"/>
            <a:ext cx="820600" cy="831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376" y="1656923"/>
            <a:ext cx="891735" cy="800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Obraz 1" descr="C:\Documents and Settings\Maria\Moje dokumenty\Moje obrazy\logo_witek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956" y="3435846"/>
            <a:ext cx="1326447" cy="76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56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9000">
        <p:wipe/>
      </p:transition>
    </mc:Choice>
    <mc:Fallback xmlns="">
      <p:transition spd="slow" advTm="9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1760" y="123478"/>
            <a:ext cx="6480720" cy="4896544"/>
          </a:xfrm>
        </p:spPr>
        <p:txBody>
          <a:bodyPr>
            <a:normAutofit fontScale="90000"/>
          </a:bodyPr>
          <a:lstStyle/>
          <a:p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Firma Handlowo Usługowa „Magda”</a:t>
            </a:r>
            <a:b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Piekarnia </a:t>
            </a: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Wiesław Grabowski </a:t>
            </a:r>
            <a:b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F.H.U. </a:t>
            </a:r>
            <a:r>
              <a:rPr lang="pl-P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Zako</a:t>
            </a: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Barbara </a:t>
            </a:r>
            <a:r>
              <a:rPr lang="pl-P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Kowalska</a:t>
            </a:r>
            <a:br>
              <a:rPr lang="pl-P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Restauracja „Wierzynek” </a:t>
            </a:r>
            <a:br>
              <a:rPr lang="pl-P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Hotel Hilton Garden Inn</a:t>
            </a:r>
          </a:p>
        </p:txBody>
      </p:sp>
    </p:spTree>
    <p:extLst>
      <p:ext uri="{BB962C8B-B14F-4D97-AF65-F5344CB8AC3E}">
        <p14:creationId xmlns:p14="http://schemas.microsoft.com/office/powerpoint/2010/main" val="315999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9000">
        <p:wipe/>
      </p:transition>
    </mc:Choice>
    <mc:Fallback xmlns="">
      <p:transition spd="slow" advTm="9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205978"/>
            <a:ext cx="6876256" cy="4598019"/>
          </a:xfrm>
        </p:spPr>
        <p:txBody>
          <a:bodyPr>
            <a:normAutofit/>
          </a:bodyPr>
          <a:lstStyle/>
          <a:p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F.H.U. Anna Duda</a:t>
            </a:r>
            <a:b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Konfekcjonowanie i Sprzedaż Płodów Rolnych Andrzej </a:t>
            </a:r>
            <a:r>
              <a:rPr lang="pl-P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Pietrzyk</a:t>
            </a:r>
            <a:br>
              <a:rPr lang="pl-P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Rada </a:t>
            </a: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Rodziców </a:t>
            </a:r>
            <a:b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Zespołu Szkół Gastronomicznych nr 2</a:t>
            </a:r>
          </a:p>
        </p:txBody>
      </p:sp>
    </p:spTree>
    <p:extLst>
      <p:ext uri="{BB962C8B-B14F-4D97-AF65-F5344CB8AC3E}">
        <p14:creationId xmlns:p14="http://schemas.microsoft.com/office/powerpoint/2010/main" val="8043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9000">
        <p:wipe/>
      </p:transition>
    </mc:Choice>
    <mc:Fallback xmlns="">
      <p:transition spd="slow" advTm="9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prezentacji wykorzystano:</a:t>
            </a:r>
            <a:endParaRPr lang="pl-PL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pl-PL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</a:t>
            </a: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pl-PL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www.wilanow-palac.pl/pierwsze_kroki_indyka_w_polsce.html</a:t>
            </a:r>
            <a:endParaRPr lang="pl-PL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pl-PL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sklep.wilanow-palac.pl/seria-monumenta-poloniae-culinaria-c-11.html</a:t>
            </a:r>
            <a:endParaRPr lang="pl-PL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pl-PL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upload.wikimedia.org/wikipedia/commons/c/cb/Pan_Tadeusz_1834.jpeg</a:t>
            </a:r>
            <a:endParaRPr lang="pl-PL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</a:t>
            </a:r>
            <a:r>
              <a:rPr lang="pl-PL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sklep.wilanow-palac.pl/images/mini/200px_compendium2.jpg</a:t>
            </a:r>
            <a:endParaRPr lang="pl-PL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</a:t>
            </a:r>
            <a:r>
              <a:rPr lang="pl-PL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sklep.wilanow-palac.pl/images/mini/200px_kucharz_doskonaly.jpg</a:t>
            </a:r>
            <a:endParaRPr lang="pl-PL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</a:t>
            </a:r>
            <a:r>
              <a:rPr lang="pl-PL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sklep.wilanow-palac.pl/images/mini/200px_ksiega_szafarska.jpg</a:t>
            </a:r>
            <a:endParaRPr lang="pl-PL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pl-PL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810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:wipe/>
      </p:transition>
    </mc:Choice>
    <mc:Fallback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4008" y="205979"/>
            <a:ext cx="4042792" cy="4309987"/>
          </a:xfrm>
        </p:spPr>
        <p:txBody>
          <a:bodyPr>
            <a:normAutofit/>
          </a:bodyPr>
          <a:lstStyle/>
          <a:p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Adam Mickiewicz również wielokrotnie wymienia ptactwo domowe, a </a:t>
            </a:r>
            <a:r>
              <a:rPr lang="pl-PL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wśród nich indyka.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31590"/>
            <a:ext cx="1624517" cy="25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263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000">
        <p:wipe/>
      </p:transition>
    </mc:Choice>
    <mc:Fallback xmlns="">
      <p:transition spd="slow" advTm="7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15816" y="555526"/>
            <a:ext cx="5698976" cy="3949947"/>
          </a:xfrm>
        </p:spPr>
        <p:txBody>
          <a:bodyPr>
            <a:normAutofit/>
          </a:bodyPr>
          <a:lstStyle/>
          <a:p>
            <a:r>
              <a:rPr lang="pl-PL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Dziś można powiedzieć, </a:t>
            </a:r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że </a:t>
            </a:r>
            <a:r>
              <a:rPr lang="pl-PL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indyk zajmuje jedno </a:t>
            </a:r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pl-PL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czołowych miejsc </a:t>
            </a:r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polskim </a:t>
            </a:r>
            <a:r>
              <a:rPr lang="pl-PL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jadłospisie. Dlaczego?</a:t>
            </a:r>
            <a:endParaRPr lang="pl-PL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20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9000">
        <p:wipe/>
      </p:transition>
    </mc:Choice>
    <mc:Fallback xmlns="">
      <p:transition spd="slow" advTm="9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6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169</Template>
  <TotalTime>1116</TotalTime>
  <Words>246</Words>
  <Application>Microsoft Office PowerPoint</Application>
  <PresentationFormat>Pokaz na ekranie (16:9)</PresentationFormat>
  <Paragraphs>58</Paragraphs>
  <Slides>74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74</vt:i4>
      </vt:variant>
    </vt:vector>
  </HeadingPairs>
  <TitlesOfParts>
    <vt:vector size="75" baseType="lpstr">
      <vt:lpstr>169</vt:lpstr>
      <vt:lpstr>XII Małopolski Konkurs „Stół pięknie nakryty”</vt:lpstr>
      <vt:lpstr>Temat tej edycji: „Zakąska z indyka  na jesiennym stole”</vt:lpstr>
      <vt:lpstr>Indyk przybył do Europy  z „Indii Zachodnich”  na przełomie XV i XVI wieku, ale do Polski trafił kilka dziesięcioleci później.</vt:lpstr>
      <vt:lpstr>Ten „indyjski kur”  (gallus indicus)  był świadectwem na istnienie innego świata – amerykańskiego kontynentu.</vt:lpstr>
      <vt:lpstr>Przez kilka stuleci drogi indyk częściej zdobił ogrody królewskie i szlacheckie,  niż pojawiał się na stole.</vt:lpstr>
      <vt:lpstr>Stanisław Czerniecki   w „Compendium ferculorum” (1682r.) wymienia indyka jedynie  w spisie inwentarza.  „Księga szafarska dworu Jana III Sobieskiego” z lat 1695-1696  mówi o tym, że na królewskim stole jadano już z niego potrawy. </vt:lpstr>
      <vt:lpstr>100 lat później  Wojciech Wielądko  w „Kucharzu doskonałym”     poświęca potrawom  z niego  już cały podrozdział.</vt:lpstr>
      <vt:lpstr>Adam Mickiewicz również wielokrotnie wymienia ptactwo domowe, a wśród nich indyka. </vt:lpstr>
      <vt:lpstr>Dziś można powiedzieć,  że indyk zajmuje jedno  z czołowych miejsc  w polskim jadłospisie. Dlaczego?</vt:lpstr>
      <vt:lpstr>Współcześni konsumenci świadomie wybierają mięsa  o niskiej kaloryczności  oraz zawierające dużo ważnych dla organizmu człowieka mikroelementów.</vt:lpstr>
      <vt:lpstr>Mięso z indyka zalecane  jest w różnych dietach:  ludzi zdrowych, dzieci, sportowców i chorych.</vt:lpstr>
      <vt:lpstr>Zatem zachęcamy  do promowania  zdrowego stylu życia  – również przy stole!</vt:lpstr>
      <vt:lpstr>Patronat honorowy</vt:lpstr>
      <vt:lpstr>Jacek Krupa Marszałek Województwa Małopolskiego</vt:lpstr>
      <vt:lpstr>Jacek  Majchrowski Prezydent Miasta Krakowa</vt:lpstr>
      <vt:lpstr>Aleksander  Palczewski Małopolski Kurator Oświaty</vt:lpstr>
      <vt:lpstr>Wiesław Jopek Krakowska Kongregacja Kupiecka</vt:lpstr>
      <vt:lpstr>Patronat medialny</vt:lpstr>
      <vt:lpstr>Patronat merytoryczny:</vt:lpstr>
      <vt:lpstr>21 listopada 2015 roku  brało udział w konkursie  26 uczniów  z 13 małopolskich szkół kształcących młodzież w zawodach gastronomicznych</vt:lpstr>
      <vt:lpstr>I miejsce</vt:lpstr>
      <vt:lpstr>Drużyna z Zespołu Szkół Ekonomiczno-Gastronomicznych  im. J. Piłsudskiego  w Tarnowie Mateusz Ciurej Anita Stachura Opiekunowie: Janina Grzyb Małgorzata Hołda</vt:lpstr>
      <vt:lpstr>Prezentacja programu PowerPoint</vt:lpstr>
      <vt:lpstr>Prezentacja programu PowerPoint</vt:lpstr>
      <vt:lpstr>II miejsce</vt:lpstr>
      <vt:lpstr>Drużyna  z Zespołu Szkół  Gastronomicznych nr 2  w Krakowie  Katarzyna Rajczak Emil Guzik Opiekunowie: Ludwika Marszałek  Małgorzata Smęda</vt:lpstr>
      <vt:lpstr>Prezentacja programu PowerPoint</vt:lpstr>
      <vt:lpstr>Prezentacja programu PowerPoint</vt:lpstr>
      <vt:lpstr>III miejsce   ex aequo</vt:lpstr>
      <vt:lpstr>Drużyna z Zespołu Szkół Gastronomicznych nr 1  w Krakowie Paulina Piegza  Natalia Sokół Opiekunowie: Seweryna Kurek Bogumiła Podgórska</vt:lpstr>
      <vt:lpstr>Prezentacja programu PowerPoint</vt:lpstr>
      <vt:lpstr>Prezentacja programu PowerPoint</vt:lpstr>
      <vt:lpstr>Drużyna z Zespołu Szkół Ponadgimnazjalnych Małopolskiej Szkoły Gościnności  im. Tytusa Chałubińskiego w Myślenicach Adrian Smok Dominika Mleczek Opiekunowie: Anna Stasik i Małgorzata Bergel</vt:lpstr>
      <vt:lpstr>Prezentacja programu PowerPoint</vt:lpstr>
      <vt:lpstr>Prezentacja programu PowerPoint</vt:lpstr>
      <vt:lpstr>Nagroda Specjalna </vt:lpstr>
      <vt:lpstr>Najlepszy kelner! Katarzyna Rajczak</vt:lpstr>
      <vt:lpstr>Najlepszy kucharz! Mateusz Ciurej</vt:lpstr>
      <vt:lpstr>Prezentacja programu PowerPoint</vt:lpstr>
      <vt:lpstr>Pozostali uczestnicy</vt:lpstr>
      <vt:lpstr>Drużyna z Zespołu Szkół nr 3 im. ks. prof. Józefa Tischnera w Wadowicach Karolina Chmura Dominika Worytko Opiekunowie: Anna Knapik Marta Leśniak</vt:lpstr>
      <vt:lpstr>Prezentacja programu PowerPoint</vt:lpstr>
      <vt:lpstr>Prezentacja programu PowerPoint</vt:lpstr>
      <vt:lpstr>Drużyna z Centrum  Kształcenia Zawodowego  i Ustawicznego  w Niepołomicach Ewelina Klima Klaudia Nagięć Opiekun: Michał Hajdus </vt:lpstr>
      <vt:lpstr>Prezentacja programu PowerPoint</vt:lpstr>
      <vt:lpstr>Prezentacja programu PowerPoint</vt:lpstr>
      <vt:lpstr>Drużyna z Technikum Ekonomiczno-Hotelarskiego nr 4 im. Mikołaja Kopernika w Krakowie Katarzyna Zabagło Sebastian Pajdak Opiekun: Agata Kosowicz</vt:lpstr>
      <vt:lpstr>Prezentacja programu PowerPoint</vt:lpstr>
      <vt:lpstr>Prezentacja programu PowerPoint</vt:lpstr>
      <vt:lpstr>Drużyna  z Zespołu Szkół  Zawodowych nr 2  w Krakowie Wojciech Mlekodaj Szymon Gajoch Opiekun: Barbara Adamczewska</vt:lpstr>
      <vt:lpstr>Prezentacja programu PowerPoint</vt:lpstr>
      <vt:lpstr>Prezentacja programu PowerPoint</vt:lpstr>
      <vt:lpstr>Drużyna z Zespołu Szkół Centrum Kształcenia Rolniczego  im. Augustyna Suskiego w Nowym Targu Jakub Gogola  Karolina Pałac Opiekunowie: Józef Bąbol Łukasz Fudala</vt:lpstr>
      <vt:lpstr>Prezentacja programu PowerPoint</vt:lpstr>
      <vt:lpstr>Prezentacja programu PowerPoint</vt:lpstr>
      <vt:lpstr>Drużyna z Prywatnego Technikum  w Myślenicach Patrycja Jędroszak Edyta Zagórska Opiekun: Małgorzata Hundla-Wawok</vt:lpstr>
      <vt:lpstr>Prezentacja programu PowerPoint</vt:lpstr>
      <vt:lpstr>Prezentacja programu PowerPoint</vt:lpstr>
      <vt:lpstr>Drużyna z Zespołu Szkół  w Dąbrowicy  Katarzyna Świerk Paulina Rzepecka Opiekunowie: Anna Jop Kinga Fasuga</vt:lpstr>
      <vt:lpstr>Prezentacja programu PowerPoint</vt:lpstr>
      <vt:lpstr>Prezentacja programu PowerPoint</vt:lpstr>
      <vt:lpstr>Drużyna z Zespołu Szkół Ponadgimnazjalnych  im. J. Piłsudskiego  w Zakliczynie Patryk Zachara Andrzej Łazarz Opiekun: Agata Bojdo</vt:lpstr>
      <vt:lpstr>Prezentacja programu PowerPoint</vt:lpstr>
      <vt:lpstr>Prezentacja programu PowerPoint</vt:lpstr>
      <vt:lpstr>Drużyna z Zespołu Szkół nr 3 im. ks. prof. Józefa Tischnera  w Bochni Karol Dźwigaj Agnieszka Piechnik Opiekunowie: Magdalena Hernik  Anna Biernat</vt:lpstr>
      <vt:lpstr>Prezentacja programu PowerPoint</vt:lpstr>
      <vt:lpstr>Prezentacja programu PowerPoint</vt:lpstr>
      <vt:lpstr>Gratulujemy!</vt:lpstr>
      <vt:lpstr>Sponsorzy:</vt:lpstr>
      <vt:lpstr> Marszałek Województwa Małopolskiego  Prezydent Miasta Krakowa        Małopolski Kurator Oświaty              Krakowska Kongregacja Kupiecka                      Selgros cash&amp;carry</vt:lpstr>
      <vt:lpstr>Sprocket  PHU  Grzegorz Barski, Jerzy Koprowski</vt:lpstr>
      <vt:lpstr>Firma Handlowo Usługowa „Magda”  Piekarnia Wiesław Grabowski   F.H.U. Zako Barbara Kowalska  Restauracja „Wierzynek”   Hotel Hilton Garden Inn</vt:lpstr>
      <vt:lpstr>F.H.U. Anna Duda  Konfekcjonowanie i Sprzedaż Płodów Rolnych Andrzej Pietrzyk  Rada Rodziców  Zespołu Szkół Gastronomicznych nr 2</vt:lpstr>
      <vt:lpstr>W prezentacji wykorzystano: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XII Małopolski Konkurs Stół pięknie nakryty</dc:title>
  <dc:creator>Grazyna</dc:creator>
  <cp:lastModifiedBy>Grazyna</cp:lastModifiedBy>
  <cp:revision>59</cp:revision>
  <dcterms:created xsi:type="dcterms:W3CDTF">2015-11-11T17:44:10Z</dcterms:created>
  <dcterms:modified xsi:type="dcterms:W3CDTF">2016-01-10T19:58:26Z</dcterms:modified>
</cp:coreProperties>
</file>